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6"/>
  </p:notesMasterIdLst>
  <p:sldIdLst>
    <p:sldId id="465" r:id="rId9"/>
    <p:sldId id="418" r:id="rId10"/>
    <p:sldId id="466" r:id="rId11"/>
    <p:sldId id="474" r:id="rId12"/>
    <p:sldId id="296" r:id="rId13"/>
    <p:sldId id="292" r:id="rId14"/>
    <p:sldId id="473" r:id="rId15"/>
    <p:sldId id="467" r:id="rId16"/>
    <p:sldId id="468" r:id="rId17"/>
    <p:sldId id="458" r:id="rId18"/>
    <p:sldId id="288" r:id="rId19"/>
    <p:sldId id="471" r:id="rId20"/>
    <p:sldId id="472" r:id="rId21"/>
    <p:sldId id="294" r:id="rId22"/>
    <p:sldId id="289" r:id="rId23"/>
    <p:sldId id="291" r:id="rId24"/>
    <p:sldId id="262" r:id="rId25"/>
    <p:sldId id="263" r:id="rId26"/>
    <p:sldId id="264" r:id="rId27"/>
    <p:sldId id="265" r:id="rId28"/>
    <p:sldId id="283" r:id="rId29"/>
    <p:sldId id="267" r:id="rId30"/>
    <p:sldId id="268" r:id="rId31"/>
    <p:sldId id="269" r:id="rId32"/>
    <p:sldId id="270" r:id="rId33"/>
    <p:sldId id="271" r:id="rId34"/>
    <p:sldId id="280" r:id="rId35"/>
    <p:sldId id="272" r:id="rId36"/>
    <p:sldId id="274" r:id="rId37"/>
    <p:sldId id="273" r:id="rId38"/>
    <p:sldId id="297" r:id="rId39"/>
    <p:sldId id="305" r:id="rId40"/>
    <p:sldId id="279" r:id="rId41"/>
    <p:sldId id="299" r:id="rId42"/>
    <p:sldId id="284" r:id="rId43"/>
    <p:sldId id="298" r:id="rId44"/>
    <p:sldId id="475" r:id="rId45"/>
    <p:sldId id="443" r:id="rId46"/>
    <p:sldId id="285" r:id="rId47"/>
    <p:sldId id="311" r:id="rId48"/>
    <p:sldId id="469" r:id="rId49"/>
    <p:sldId id="295" r:id="rId50"/>
    <p:sldId id="470" r:id="rId51"/>
    <p:sldId id="258" r:id="rId52"/>
    <p:sldId id="414" r:id="rId53"/>
    <p:sldId id="439" r:id="rId54"/>
    <p:sldId id="46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Agenda" id="{4B81BE2A-B99D-4E1E-BB9D-735D73F7397E}">
          <p14:sldIdLst>
            <p14:sldId id="418"/>
            <p14:sldId id="466"/>
          </p14:sldIdLst>
        </p14:section>
        <p14:section name="Why take cert exams" id="{0D23B184-84E4-4C3C-B51E-EEF8A258F0A9}">
          <p14:sldIdLst>
            <p14:sldId id="474"/>
            <p14:sldId id="296"/>
          </p14:sldIdLst>
        </p14:section>
        <p14:section name="Who are exams for?" id="{56C3BCCF-8073-49E0-A563-B02F504EB4F6}">
          <p14:sldIdLst>
            <p14:sldId id="292"/>
            <p14:sldId id="473"/>
            <p14:sldId id="467"/>
            <p14:sldId id="468"/>
            <p14:sldId id="458"/>
          </p14:sldIdLst>
        </p14:section>
        <p14:section name="How to prepare for exams" id="{93E20702-0572-474A-8BD3-76A7E656308A}">
          <p14:sldIdLst>
            <p14:sldId id="288"/>
            <p14:sldId id="471"/>
            <p14:sldId id="472"/>
            <p14:sldId id="294"/>
            <p14:sldId id="289"/>
          </p14:sldIdLst>
        </p14:section>
        <p14:section name="Writing exams" id="{1C75B839-2165-4568-8637-C7F3E2F4E7E9}">
          <p14:sldIdLst>
            <p14:sldId id="291"/>
            <p14:sldId id="262"/>
            <p14:sldId id="263"/>
            <p14:sldId id="264"/>
            <p14:sldId id="265"/>
            <p14:sldId id="283"/>
          </p14:sldIdLst>
        </p14:section>
        <p14:section name="Question structure" id="{5421F187-8F7B-482C-925C-43EB2C2C227F}">
          <p14:sldIdLst>
            <p14:sldId id="267"/>
            <p14:sldId id="268"/>
            <p14:sldId id="269"/>
            <p14:sldId id="270"/>
            <p14:sldId id="271"/>
            <p14:sldId id="280"/>
            <p14:sldId id="272"/>
            <p14:sldId id="274"/>
            <p14:sldId id="273"/>
            <p14:sldId id="297"/>
            <p14:sldId id="305"/>
          </p14:sldIdLst>
        </p14:section>
        <p14:section name="Sample questions" id="{08D16AB7-4063-497A-81E2-87E0FE9F98B0}">
          <p14:sldIdLst>
            <p14:sldId id="279"/>
            <p14:sldId id="299"/>
            <p14:sldId id="284"/>
            <p14:sldId id="298"/>
            <p14:sldId id="475"/>
            <p14:sldId id="443"/>
            <p14:sldId id="285"/>
            <p14:sldId id="311"/>
            <p14:sldId id="469"/>
            <p14:sldId id="295"/>
            <p14:sldId id="470"/>
          </p14:sldIdLst>
        </p14:section>
        <p14:section name="End" id="{7B379BA2-0E78-426D-868B-D746E829F3D2}">
          <p14:sldIdLst>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16B140-7708-4560-B30D-E011E208E033}" v="573" dt="2024-07-25T03:27:19.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4" autoAdjust="0"/>
    <p:restoredTop sz="56709" autoAdjust="0"/>
  </p:normalViewPr>
  <p:slideViewPr>
    <p:cSldViewPr snapToGrid="0">
      <p:cViewPr>
        <p:scale>
          <a:sx n="75" d="100"/>
          <a:sy n="75" d="100"/>
        </p:scale>
        <p:origin x="3030" y="564"/>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5.xml"/><Relationship Id="rId61" Type="http://schemas.microsoft.com/office/2016/11/relationships/changesInfo" Target="changesInfos/changesInfo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c66c7249b60d4ab2" providerId="LiveId" clId="{6416B140-7708-4560-B30D-E011E208E033}"/>
    <pc:docChg chg="undo custSel addSld delSld modSld sldOrd addSection delSection modSection">
      <pc:chgData name="William Assaf" userId="c66c7249b60d4ab2" providerId="LiveId" clId="{6416B140-7708-4560-B30D-E011E208E033}" dt="2024-07-25T03:30:48.399" v="5398" actId="20577"/>
      <pc:docMkLst>
        <pc:docMk/>
      </pc:docMkLst>
      <pc:sldChg chg="modNotesTx">
        <pc:chgData name="William Assaf" userId="c66c7249b60d4ab2" providerId="LiveId" clId="{6416B140-7708-4560-B30D-E011E208E033}" dt="2024-07-25T03:27:31.846" v="4784" actId="20577"/>
        <pc:sldMkLst>
          <pc:docMk/>
          <pc:sldMk cId="1514263936" sldId="262"/>
        </pc:sldMkLst>
      </pc:sldChg>
      <pc:sldChg chg="modSp mod modNotesTx">
        <pc:chgData name="William Assaf" userId="c66c7249b60d4ab2" providerId="LiveId" clId="{6416B140-7708-4560-B30D-E011E208E033}" dt="2024-07-24T18:30:38.836" v="2442" actId="20577"/>
        <pc:sldMkLst>
          <pc:docMk/>
          <pc:sldMk cId="2257559360" sldId="264"/>
        </pc:sldMkLst>
        <pc:spChg chg="mod">
          <ac:chgData name="William Assaf" userId="c66c7249b60d4ab2" providerId="LiveId" clId="{6416B140-7708-4560-B30D-E011E208E033}" dt="2024-07-24T18:30:28.654" v="2428" actId="313"/>
          <ac:spMkLst>
            <pc:docMk/>
            <pc:sldMk cId="2257559360" sldId="264"/>
            <ac:spMk id="5" creationId="{00000000-0000-0000-0000-000000000000}"/>
          </ac:spMkLst>
        </pc:spChg>
      </pc:sldChg>
      <pc:sldChg chg="modSp mod">
        <pc:chgData name="William Assaf" userId="c66c7249b60d4ab2" providerId="LiveId" clId="{6416B140-7708-4560-B30D-E011E208E033}" dt="2024-07-24T18:30:24.320" v="2424" actId="20577"/>
        <pc:sldMkLst>
          <pc:docMk/>
          <pc:sldMk cId="1056921109" sldId="265"/>
        </pc:sldMkLst>
        <pc:spChg chg="mod">
          <ac:chgData name="William Assaf" userId="c66c7249b60d4ab2" providerId="LiveId" clId="{6416B140-7708-4560-B30D-E011E208E033}" dt="2024-07-24T18:30:24.320" v="2424" actId="20577"/>
          <ac:spMkLst>
            <pc:docMk/>
            <pc:sldMk cId="1056921109" sldId="265"/>
            <ac:spMk id="5" creationId="{00000000-0000-0000-0000-000000000000}"/>
          </ac:spMkLst>
        </pc:spChg>
      </pc:sldChg>
      <pc:sldChg chg="ord">
        <pc:chgData name="William Assaf" userId="c66c7249b60d4ab2" providerId="LiveId" clId="{6416B140-7708-4560-B30D-E011E208E033}" dt="2024-07-24T19:02:05.112" v="4090"/>
        <pc:sldMkLst>
          <pc:docMk/>
          <pc:sldMk cId="3209563701" sldId="284"/>
        </pc:sldMkLst>
      </pc:sldChg>
      <pc:sldChg chg="ord">
        <pc:chgData name="William Assaf" userId="c66c7249b60d4ab2" providerId="LiveId" clId="{6416B140-7708-4560-B30D-E011E208E033}" dt="2024-07-24T19:01:30.790" v="4079"/>
        <pc:sldMkLst>
          <pc:docMk/>
          <pc:sldMk cId="3132574087" sldId="285"/>
        </pc:sldMkLst>
      </pc:sldChg>
      <pc:sldChg chg="del ord">
        <pc:chgData name="William Assaf" userId="c66c7249b60d4ab2" providerId="LiveId" clId="{6416B140-7708-4560-B30D-E011E208E033}" dt="2024-07-24T18:26:10.380" v="2146" actId="2696"/>
        <pc:sldMkLst>
          <pc:docMk/>
          <pc:sldMk cId="3090163752" sldId="287"/>
        </pc:sldMkLst>
      </pc:sldChg>
      <pc:sldChg chg="modNotesTx">
        <pc:chgData name="William Assaf" userId="c66c7249b60d4ab2" providerId="LiveId" clId="{6416B140-7708-4560-B30D-E011E208E033}" dt="2024-07-24T21:59:25.253" v="4300" actId="20577"/>
        <pc:sldMkLst>
          <pc:docMk/>
          <pc:sldMk cId="1681239636" sldId="288"/>
        </pc:sldMkLst>
      </pc:sldChg>
      <pc:sldChg chg="modSp modAnim modNotesTx">
        <pc:chgData name="William Assaf" userId="c66c7249b60d4ab2" providerId="LiveId" clId="{6416B140-7708-4560-B30D-E011E208E033}" dt="2024-07-24T18:24:42.967" v="2036" actId="20577"/>
        <pc:sldMkLst>
          <pc:docMk/>
          <pc:sldMk cId="3615589645" sldId="289"/>
        </pc:sldMkLst>
        <pc:spChg chg="mod">
          <ac:chgData name="William Assaf" userId="c66c7249b60d4ab2" providerId="LiveId" clId="{6416B140-7708-4560-B30D-E011E208E033}" dt="2024-07-24T18:23:55.562" v="1954" actId="404"/>
          <ac:spMkLst>
            <pc:docMk/>
            <pc:sldMk cId="3615589645" sldId="289"/>
            <ac:spMk id="3" creationId="{00000000-0000-0000-0000-000000000000}"/>
          </ac:spMkLst>
        </pc:spChg>
      </pc:sldChg>
      <pc:sldChg chg="modSp ord modAnim modNotesTx">
        <pc:chgData name="William Assaf" userId="c66c7249b60d4ab2" providerId="LiveId" clId="{6416B140-7708-4560-B30D-E011E208E033}" dt="2024-07-25T03:27:19.634" v="4782" actId="20577"/>
        <pc:sldMkLst>
          <pc:docMk/>
          <pc:sldMk cId="2077756835" sldId="291"/>
        </pc:sldMkLst>
        <pc:spChg chg="mod">
          <ac:chgData name="William Assaf" userId="c66c7249b60d4ab2" providerId="LiveId" clId="{6416B140-7708-4560-B30D-E011E208E033}" dt="2024-07-25T03:27:19.634" v="4782" actId="20577"/>
          <ac:spMkLst>
            <pc:docMk/>
            <pc:sldMk cId="2077756835" sldId="291"/>
            <ac:spMk id="3" creationId="{00000000-0000-0000-0000-000000000000}"/>
          </ac:spMkLst>
        </pc:spChg>
      </pc:sldChg>
      <pc:sldChg chg="modSp mod modAnim modNotesTx">
        <pc:chgData name="William Assaf" userId="c66c7249b60d4ab2" providerId="LiveId" clId="{6416B140-7708-4560-B30D-E011E208E033}" dt="2024-07-25T03:24:58.567" v="4653" actId="20577"/>
        <pc:sldMkLst>
          <pc:docMk/>
          <pc:sldMk cId="463001753" sldId="292"/>
        </pc:sldMkLst>
        <pc:spChg chg="mod">
          <ac:chgData name="William Assaf" userId="c66c7249b60d4ab2" providerId="LiveId" clId="{6416B140-7708-4560-B30D-E011E208E033}" dt="2024-07-25T03:24:58.567" v="4653" actId="20577"/>
          <ac:spMkLst>
            <pc:docMk/>
            <pc:sldMk cId="463001753" sldId="292"/>
            <ac:spMk id="2" creationId="{00000000-0000-0000-0000-000000000000}"/>
          </ac:spMkLst>
        </pc:spChg>
        <pc:spChg chg="mod">
          <ac:chgData name="William Assaf" userId="c66c7249b60d4ab2" providerId="LiveId" clId="{6416B140-7708-4560-B30D-E011E208E033}" dt="2024-07-24T21:56:33.897" v="4160" actId="20577"/>
          <ac:spMkLst>
            <pc:docMk/>
            <pc:sldMk cId="463001753" sldId="292"/>
            <ac:spMk id="3" creationId="{00000000-0000-0000-0000-000000000000}"/>
          </ac:spMkLst>
        </pc:spChg>
      </pc:sldChg>
      <pc:sldChg chg="del ord">
        <pc:chgData name="William Assaf" userId="c66c7249b60d4ab2" providerId="LiveId" clId="{6416B140-7708-4560-B30D-E011E208E033}" dt="2024-07-24T21:59:20.432" v="4275" actId="2696"/>
        <pc:sldMkLst>
          <pc:docMk/>
          <pc:sldMk cId="3697046818" sldId="293"/>
        </pc:sldMkLst>
      </pc:sldChg>
      <pc:sldChg chg="modSp mod modAnim">
        <pc:chgData name="William Assaf" userId="c66c7249b60d4ab2" providerId="LiveId" clId="{6416B140-7708-4560-B30D-E011E208E033}" dt="2024-07-24T18:22:06.344" v="1923" actId="20577"/>
        <pc:sldMkLst>
          <pc:docMk/>
          <pc:sldMk cId="3397736390" sldId="294"/>
        </pc:sldMkLst>
        <pc:spChg chg="mod">
          <ac:chgData name="William Assaf" userId="c66c7249b60d4ab2" providerId="LiveId" clId="{6416B140-7708-4560-B30D-E011E208E033}" dt="2024-07-24T18:22:06.344" v="1923" actId="20577"/>
          <ac:spMkLst>
            <pc:docMk/>
            <pc:sldMk cId="3397736390" sldId="294"/>
            <ac:spMk id="3" creationId="{00000000-0000-0000-0000-000000000000}"/>
          </ac:spMkLst>
        </pc:spChg>
      </pc:sldChg>
      <pc:sldChg chg="modNotesTx">
        <pc:chgData name="William Assaf" userId="c66c7249b60d4ab2" providerId="LiveId" clId="{6416B140-7708-4560-B30D-E011E208E033}" dt="2024-07-24T19:01:43.235" v="4084" actId="6549"/>
        <pc:sldMkLst>
          <pc:docMk/>
          <pc:sldMk cId="3852866341" sldId="295"/>
        </pc:sldMkLst>
      </pc:sldChg>
      <pc:sldChg chg="modNotesTx">
        <pc:chgData name="William Assaf" userId="c66c7249b60d4ab2" providerId="LiveId" clId="{6416B140-7708-4560-B30D-E011E208E033}" dt="2024-07-24T17:33:39.201" v="752" actId="20577"/>
        <pc:sldMkLst>
          <pc:docMk/>
          <pc:sldMk cId="3233773377" sldId="296"/>
        </pc:sldMkLst>
      </pc:sldChg>
      <pc:sldChg chg="modSp mod ord">
        <pc:chgData name="William Assaf" userId="c66c7249b60d4ab2" providerId="LiveId" clId="{6416B140-7708-4560-B30D-E011E208E033}" dt="2024-07-24T19:02:10.191" v="4091" actId="20577"/>
        <pc:sldMkLst>
          <pc:docMk/>
          <pc:sldMk cId="27124041" sldId="298"/>
        </pc:sldMkLst>
        <pc:spChg chg="mod">
          <ac:chgData name="William Assaf" userId="c66c7249b60d4ab2" providerId="LiveId" clId="{6416B140-7708-4560-B30D-E011E208E033}" dt="2024-07-24T19:02:10.191" v="4091" actId="20577"/>
          <ac:spMkLst>
            <pc:docMk/>
            <pc:sldMk cId="27124041" sldId="298"/>
            <ac:spMk id="2" creationId="{00000000-0000-0000-0000-000000000000}"/>
          </ac:spMkLst>
        </pc:spChg>
      </pc:sldChg>
      <pc:sldChg chg="del mod modShow">
        <pc:chgData name="William Assaf" userId="c66c7249b60d4ab2" providerId="LiveId" clId="{6416B140-7708-4560-B30D-E011E208E033}" dt="2024-07-24T21:57:03.942" v="4161" actId="2696"/>
        <pc:sldMkLst>
          <pc:docMk/>
          <pc:sldMk cId="4255154783" sldId="301"/>
        </pc:sldMkLst>
      </pc:sldChg>
      <pc:sldChg chg="ord">
        <pc:chgData name="William Assaf" userId="c66c7249b60d4ab2" providerId="LiveId" clId="{6416B140-7708-4560-B30D-E011E208E033}" dt="2024-07-24T19:01:34.677" v="4081"/>
        <pc:sldMkLst>
          <pc:docMk/>
          <pc:sldMk cId="2987354969" sldId="311"/>
        </pc:sldMkLst>
      </pc:sldChg>
      <pc:sldChg chg="modSp mod">
        <pc:chgData name="William Assaf" userId="c66c7249b60d4ab2" providerId="LiveId" clId="{6416B140-7708-4560-B30D-E011E208E033}" dt="2024-07-24T19:02:16.347" v="4093" actId="20577"/>
        <pc:sldMkLst>
          <pc:docMk/>
          <pc:sldMk cId="3372430823" sldId="443"/>
        </pc:sldMkLst>
        <pc:spChg chg="mod">
          <ac:chgData name="William Assaf" userId="c66c7249b60d4ab2" providerId="LiveId" clId="{6416B140-7708-4560-B30D-E011E208E033}" dt="2024-07-24T19:02:16.347" v="4093" actId="20577"/>
          <ac:spMkLst>
            <pc:docMk/>
            <pc:sldMk cId="3372430823" sldId="443"/>
            <ac:spMk id="2" creationId="{00000000-0000-0000-0000-000000000000}"/>
          </ac:spMkLst>
        </pc:spChg>
      </pc:sldChg>
      <pc:sldChg chg="ord modNotesTx">
        <pc:chgData name="William Assaf" userId="c66c7249b60d4ab2" providerId="LiveId" clId="{6416B140-7708-4560-B30D-E011E208E033}" dt="2024-07-24T18:24:31.814" v="2003" actId="6549"/>
        <pc:sldMkLst>
          <pc:docMk/>
          <pc:sldMk cId="1309094773" sldId="458"/>
        </pc:sldMkLst>
      </pc:sldChg>
      <pc:sldChg chg="modSp mod">
        <pc:chgData name="William Assaf" userId="c66c7249b60d4ab2" providerId="LiveId" clId="{6416B140-7708-4560-B30D-E011E208E033}" dt="2024-07-25T03:29:23.802" v="5158" actId="20577"/>
        <pc:sldMkLst>
          <pc:docMk/>
          <pc:sldMk cId="527714878" sldId="463"/>
        </pc:sldMkLst>
        <pc:spChg chg="mod">
          <ac:chgData name="William Assaf" userId="c66c7249b60d4ab2" providerId="LiveId" clId="{6416B140-7708-4560-B30D-E011E208E033}" dt="2024-07-25T03:29:23.802" v="5158" actId="20577"/>
          <ac:spMkLst>
            <pc:docMk/>
            <pc:sldMk cId="527714878" sldId="463"/>
            <ac:spMk id="156" creationId="{00000000-0000-0000-0000-000000000000}"/>
          </ac:spMkLst>
        </pc:spChg>
      </pc:sldChg>
      <pc:sldChg chg="modSp mod modNotesTx">
        <pc:chgData name="William Assaf" userId="c66c7249b60d4ab2" providerId="LiveId" clId="{6416B140-7708-4560-B30D-E011E208E033}" dt="2024-07-25T03:30:48.399" v="5398" actId="20577"/>
        <pc:sldMkLst>
          <pc:docMk/>
          <pc:sldMk cId="1255836181" sldId="465"/>
        </pc:sldMkLst>
        <pc:spChg chg="mod">
          <ac:chgData name="William Assaf" userId="c66c7249b60d4ab2" providerId="LiveId" clId="{6416B140-7708-4560-B30D-E011E208E033}" dt="2024-07-25T03:27:53.014" v="4818" actId="1076"/>
          <ac:spMkLst>
            <pc:docMk/>
            <pc:sldMk cId="1255836181" sldId="465"/>
            <ac:spMk id="2" creationId="{C959E63C-C43A-44EC-9B5F-18A11B94D5E6}"/>
          </ac:spMkLst>
        </pc:spChg>
        <pc:spChg chg="mod">
          <ac:chgData name="William Assaf" userId="c66c7249b60d4ab2" providerId="LiveId" clId="{6416B140-7708-4560-B30D-E011E208E033}" dt="2024-07-25T03:27:55.232" v="4819" actId="6549"/>
          <ac:spMkLst>
            <pc:docMk/>
            <pc:sldMk cId="1255836181" sldId="465"/>
            <ac:spMk id="3" creationId="{BFDBADE6-1EFD-4B89-A134-C53973B64200}"/>
          </ac:spMkLst>
        </pc:spChg>
      </pc:sldChg>
      <pc:sldChg chg="modNotesTx">
        <pc:chgData name="William Assaf" userId="c66c7249b60d4ab2" providerId="LiveId" clId="{6416B140-7708-4560-B30D-E011E208E033}" dt="2024-07-25T03:25:57.008" v="4688" actId="20577"/>
        <pc:sldMkLst>
          <pc:docMk/>
          <pc:sldMk cId="2746587572" sldId="467"/>
        </pc:sldMkLst>
      </pc:sldChg>
      <pc:sldChg chg="ord modNotesTx">
        <pc:chgData name="William Assaf" userId="c66c7249b60d4ab2" providerId="LiveId" clId="{6416B140-7708-4560-B30D-E011E208E033}" dt="2024-07-25T03:26:06" v="4706" actId="20577"/>
        <pc:sldMkLst>
          <pc:docMk/>
          <pc:sldMk cId="2415603165" sldId="468"/>
        </pc:sldMkLst>
      </pc:sldChg>
      <pc:sldChg chg="modSp mod ord">
        <pc:chgData name="William Assaf" userId="c66c7249b60d4ab2" providerId="LiveId" clId="{6416B140-7708-4560-B30D-E011E208E033}" dt="2024-07-24T19:02:23.557" v="4096" actId="20577"/>
        <pc:sldMkLst>
          <pc:docMk/>
          <pc:sldMk cId="1045610817" sldId="469"/>
        </pc:sldMkLst>
        <pc:spChg chg="mod">
          <ac:chgData name="William Assaf" userId="c66c7249b60d4ab2" providerId="LiveId" clId="{6416B140-7708-4560-B30D-E011E208E033}" dt="2024-07-24T19:02:23.557" v="4096" actId="20577"/>
          <ac:spMkLst>
            <pc:docMk/>
            <pc:sldMk cId="1045610817" sldId="469"/>
            <ac:spMk id="2" creationId="{00000000-0000-0000-0000-000000000000}"/>
          </ac:spMkLst>
        </pc:spChg>
      </pc:sldChg>
      <pc:sldChg chg="addSp delSp modSp mod ord delAnim modAnim">
        <pc:chgData name="William Assaf" userId="c66c7249b60d4ab2" providerId="LiveId" clId="{6416B140-7708-4560-B30D-E011E208E033}" dt="2024-07-24T19:05:51.896" v="4128" actId="1035"/>
        <pc:sldMkLst>
          <pc:docMk/>
          <pc:sldMk cId="1113915024" sldId="470"/>
        </pc:sldMkLst>
        <pc:spChg chg="mod">
          <ac:chgData name="William Assaf" userId="c66c7249b60d4ab2" providerId="LiveId" clId="{6416B140-7708-4560-B30D-E011E208E033}" dt="2024-07-24T19:02:28.421" v="4098" actId="20577"/>
          <ac:spMkLst>
            <pc:docMk/>
            <pc:sldMk cId="1113915024" sldId="470"/>
            <ac:spMk id="2" creationId="{00000000-0000-0000-0000-000000000000}"/>
          </ac:spMkLst>
        </pc:spChg>
        <pc:spChg chg="mod">
          <ac:chgData name="William Assaf" userId="c66c7249b60d4ab2" providerId="LiveId" clId="{6416B140-7708-4560-B30D-E011E208E033}" dt="2024-07-24T19:05:32.915" v="4117" actId="27636"/>
          <ac:spMkLst>
            <pc:docMk/>
            <pc:sldMk cId="1113915024" sldId="470"/>
            <ac:spMk id="3" creationId="{00000000-0000-0000-0000-000000000000}"/>
          </ac:spMkLst>
        </pc:spChg>
        <pc:cxnChg chg="add mod">
          <ac:chgData name="William Assaf" userId="c66c7249b60d4ab2" providerId="LiveId" clId="{6416B140-7708-4560-B30D-E011E208E033}" dt="2024-07-24T17:23:42.010" v="13" actId="1036"/>
          <ac:cxnSpMkLst>
            <pc:docMk/>
            <pc:sldMk cId="1113915024" sldId="470"/>
            <ac:cxnSpMk id="4" creationId="{CD29214E-8C33-5271-7470-770C7D41385B}"/>
          </ac:cxnSpMkLst>
        </pc:cxnChg>
        <pc:cxnChg chg="del">
          <ac:chgData name="William Assaf" userId="c66c7249b60d4ab2" providerId="LiveId" clId="{6416B140-7708-4560-B30D-E011E208E033}" dt="2024-07-24T17:23:19.287" v="0" actId="478"/>
          <ac:cxnSpMkLst>
            <pc:docMk/>
            <pc:sldMk cId="1113915024" sldId="470"/>
            <ac:cxnSpMk id="5" creationId="{00000000-0000-0000-0000-000000000000}"/>
          </ac:cxnSpMkLst>
        </pc:cxnChg>
        <pc:cxnChg chg="mod">
          <ac:chgData name="William Assaf" userId="c66c7249b60d4ab2" providerId="LiveId" clId="{6416B140-7708-4560-B30D-E011E208E033}" dt="2024-07-24T19:05:51.896" v="4128" actId="1035"/>
          <ac:cxnSpMkLst>
            <pc:docMk/>
            <pc:sldMk cId="1113915024" sldId="470"/>
            <ac:cxnSpMk id="7" creationId="{00000000-0000-0000-0000-000000000000}"/>
          </ac:cxnSpMkLst>
        </pc:cxnChg>
        <pc:cxnChg chg="mod">
          <ac:chgData name="William Assaf" userId="c66c7249b60d4ab2" providerId="LiveId" clId="{6416B140-7708-4560-B30D-E011E208E033}" dt="2024-07-24T19:05:50.364" v="4126" actId="1035"/>
          <ac:cxnSpMkLst>
            <pc:docMk/>
            <pc:sldMk cId="1113915024" sldId="470"/>
            <ac:cxnSpMk id="8" creationId="{00000000-0000-0000-0000-000000000000}"/>
          </ac:cxnSpMkLst>
        </pc:cxnChg>
        <pc:cxnChg chg="del">
          <ac:chgData name="William Assaf" userId="c66c7249b60d4ab2" providerId="LiveId" clId="{6416B140-7708-4560-B30D-E011E208E033}" dt="2024-07-24T17:23:20.068" v="1" actId="478"/>
          <ac:cxnSpMkLst>
            <pc:docMk/>
            <pc:sldMk cId="1113915024" sldId="470"/>
            <ac:cxnSpMk id="12" creationId="{15724DA3-838E-4D0F-A823-36BD9C15EB2E}"/>
          </ac:cxnSpMkLst>
        </pc:cxnChg>
        <pc:cxnChg chg="mod">
          <ac:chgData name="William Assaf" userId="c66c7249b60d4ab2" providerId="LiveId" clId="{6416B140-7708-4560-B30D-E011E208E033}" dt="2024-07-24T19:05:44.062" v="4121" actId="14100"/>
          <ac:cxnSpMkLst>
            <pc:docMk/>
            <pc:sldMk cId="1113915024" sldId="470"/>
            <ac:cxnSpMk id="21" creationId="{9C5E3890-AC07-41CC-BE8A-F5F1CD53B77B}"/>
          </ac:cxnSpMkLst>
        </pc:cxnChg>
        <pc:cxnChg chg="mod">
          <ac:chgData name="William Assaf" userId="c66c7249b60d4ab2" providerId="LiveId" clId="{6416B140-7708-4560-B30D-E011E208E033}" dt="2024-07-24T19:05:47.511" v="4123" actId="14100"/>
          <ac:cxnSpMkLst>
            <pc:docMk/>
            <pc:sldMk cId="1113915024" sldId="470"/>
            <ac:cxnSpMk id="22" creationId="{2324BFCB-CA63-422D-AE63-3C4F3D0AEC62}"/>
          </ac:cxnSpMkLst>
        </pc:cxnChg>
      </pc:sldChg>
      <pc:sldChg chg="modSp modNotesTx">
        <pc:chgData name="William Assaf" userId="c66c7249b60d4ab2" providerId="LiveId" clId="{6416B140-7708-4560-B30D-E011E208E033}" dt="2024-07-25T03:26:26.388" v="4707" actId="33524"/>
        <pc:sldMkLst>
          <pc:docMk/>
          <pc:sldMk cId="1024096217" sldId="471"/>
        </pc:sldMkLst>
        <pc:spChg chg="mod">
          <ac:chgData name="William Assaf" userId="c66c7249b60d4ab2" providerId="LiveId" clId="{6416B140-7708-4560-B30D-E011E208E033}" dt="2024-07-24T18:20:24.185" v="1788" actId="20577"/>
          <ac:spMkLst>
            <pc:docMk/>
            <pc:sldMk cId="1024096217" sldId="471"/>
            <ac:spMk id="3" creationId="{00000000-0000-0000-0000-000000000000}"/>
          </ac:spMkLst>
        </pc:spChg>
      </pc:sldChg>
      <pc:sldChg chg="modNotesTx">
        <pc:chgData name="William Assaf" userId="c66c7249b60d4ab2" providerId="LiveId" clId="{6416B140-7708-4560-B30D-E011E208E033}" dt="2024-07-24T22:00:08.600" v="4320" actId="20577"/>
        <pc:sldMkLst>
          <pc:docMk/>
          <pc:sldMk cId="1012927633" sldId="472"/>
        </pc:sldMkLst>
      </pc:sldChg>
      <pc:sldChg chg="delSp modSp mod modAnim modNotesTx">
        <pc:chgData name="William Assaf" userId="c66c7249b60d4ab2" providerId="LiveId" clId="{6416B140-7708-4560-B30D-E011E208E033}" dt="2024-07-25T03:25:22.668" v="4654"/>
        <pc:sldMkLst>
          <pc:docMk/>
          <pc:sldMk cId="881311061" sldId="473"/>
        </pc:sldMkLst>
        <pc:spChg chg="mod">
          <ac:chgData name="William Assaf" userId="c66c7249b60d4ab2" providerId="LiveId" clId="{6416B140-7708-4560-B30D-E011E208E033}" dt="2024-07-25T00:52:53.196" v="4336" actId="6549"/>
          <ac:spMkLst>
            <pc:docMk/>
            <pc:sldMk cId="881311061" sldId="473"/>
            <ac:spMk id="3" creationId="{00000000-0000-0000-0000-000000000000}"/>
          </ac:spMkLst>
        </pc:spChg>
        <pc:picChg chg="del">
          <ac:chgData name="William Assaf" userId="c66c7249b60d4ab2" providerId="LiveId" clId="{6416B140-7708-4560-B30D-E011E208E033}" dt="2024-07-24T18:15:35.492" v="1044" actId="478"/>
          <ac:picMkLst>
            <pc:docMk/>
            <pc:sldMk cId="881311061" sldId="473"/>
            <ac:picMk id="7" creationId="{6FF1D064-4B0C-A9B7-4CF3-6AFF9B3BE43F}"/>
          </ac:picMkLst>
        </pc:picChg>
      </pc:sldChg>
      <pc:sldChg chg="addSp delSp modSp mod ord delAnim modAnim modNotesTx">
        <pc:chgData name="William Assaf" userId="c66c7249b60d4ab2" providerId="LiveId" clId="{6416B140-7708-4560-B30D-E011E208E033}" dt="2024-07-25T03:23:12.266" v="4448" actId="20577"/>
        <pc:sldMkLst>
          <pc:docMk/>
          <pc:sldMk cId="95829099" sldId="474"/>
        </pc:sldMkLst>
        <pc:spChg chg="add mod">
          <ac:chgData name="William Assaf" userId="c66c7249b60d4ab2" providerId="LiveId" clId="{6416B140-7708-4560-B30D-E011E208E033}" dt="2024-07-24T17:28:18.308" v="128" actId="1076"/>
          <ac:spMkLst>
            <pc:docMk/>
            <pc:sldMk cId="95829099" sldId="474"/>
            <ac:spMk id="3" creationId="{834F421E-2A9F-CD87-8E1F-5D962DD17873}"/>
          </ac:spMkLst>
        </pc:spChg>
        <pc:spChg chg="mod">
          <ac:chgData name="William Assaf" userId="c66c7249b60d4ab2" providerId="LiveId" clId="{6416B140-7708-4560-B30D-E011E208E033}" dt="2024-07-24T17:28:20.705" v="129" actId="1076"/>
          <ac:spMkLst>
            <pc:docMk/>
            <pc:sldMk cId="95829099" sldId="474"/>
            <ac:spMk id="8" creationId="{FE4B5DBD-BA21-47A5-B0BA-260ACB8F2E3A}"/>
          </ac:spMkLst>
        </pc:spChg>
        <pc:spChg chg="del">
          <ac:chgData name="William Assaf" userId="c66c7249b60d4ab2" providerId="LiveId" clId="{6416B140-7708-4560-B30D-E011E208E033}" dt="2024-07-24T17:27:47.081" v="125" actId="478"/>
          <ac:spMkLst>
            <pc:docMk/>
            <pc:sldMk cId="95829099" sldId="474"/>
            <ac:spMk id="9" creationId="{D0814D70-954C-D2E4-2859-7FD895C72212}"/>
          </ac:spMkLst>
        </pc:spChg>
      </pc:sldChg>
      <pc:sldChg chg="addSp delSp modSp add mod addAnim delAnim modAnim modNotesTx">
        <pc:chgData name="William Assaf" userId="c66c7249b60d4ab2" providerId="LiveId" clId="{6416B140-7708-4560-B30D-E011E208E033}" dt="2024-07-24T19:06:32.954" v="4139" actId="14100"/>
        <pc:sldMkLst>
          <pc:docMk/>
          <pc:sldMk cId="2174093145" sldId="475"/>
        </pc:sldMkLst>
        <pc:spChg chg="mod">
          <ac:chgData name="William Assaf" userId="c66c7249b60d4ab2" providerId="LiveId" clId="{6416B140-7708-4560-B30D-E011E208E033}" dt="2024-07-24T19:02:13.040" v="4092" actId="20577"/>
          <ac:spMkLst>
            <pc:docMk/>
            <pc:sldMk cId="2174093145" sldId="475"/>
            <ac:spMk id="2" creationId="{00000000-0000-0000-0000-000000000000}"/>
          </ac:spMkLst>
        </pc:spChg>
        <pc:spChg chg="mod">
          <ac:chgData name="William Assaf" userId="c66c7249b60d4ab2" providerId="LiveId" clId="{6416B140-7708-4560-B30D-E011E208E033}" dt="2024-07-24T18:56:11.530" v="3669" actId="20577"/>
          <ac:spMkLst>
            <pc:docMk/>
            <pc:sldMk cId="2174093145" sldId="475"/>
            <ac:spMk id="3" creationId="{00000000-0000-0000-0000-000000000000}"/>
          </ac:spMkLst>
        </pc:spChg>
        <pc:spChg chg="mod">
          <ac:chgData name="William Assaf" userId="c66c7249b60d4ab2" providerId="LiveId" clId="{6416B140-7708-4560-B30D-E011E208E033}" dt="2024-07-24T18:51:26.587" v="3434" actId="1076"/>
          <ac:spMkLst>
            <pc:docMk/>
            <pc:sldMk cId="2174093145" sldId="475"/>
            <ac:spMk id="18" creationId="{00000000-0000-0000-0000-000000000000}"/>
          </ac:spMkLst>
        </pc:spChg>
        <pc:cxnChg chg="add del mod">
          <ac:chgData name="William Assaf" userId="c66c7249b60d4ab2" providerId="LiveId" clId="{6416B140-7708-4560-B30D-E011E208E033}" dt="2024-07-24T18:49:41.053" v="3334" actId="478"/>
          <ac:cxnSpMkLst>
            <pc:docMk/>
            <pc:sldMk cId="2174093145" sldId="475"/>
            <ac:cxnSpMk id="4" creationId="{EF864595-012E-EE31-9C9F-8AD2328D2694}"/>
          </ac:cxnSpMkLst>
        </pc:cxnChg>
        <pc:cxnChg chg="del">
          <ac:chgData name="William Assaf" userId="c66c7249b60d4ab2" providerId="LiveId" clId="{6416B140-7708-4560-B30D-E011E208E033}" dt="2024-07-24T18:49:40.426" v="3333" actId="478"/>
          <ac:cxnSpMkLst>
            <pc:docMk/>
            <pc:sldMk cId="2174093145" sldId="475"/>
            <ac:cxnSpMk id="5" creationId="{00000000-0000-0000-0000-000000000000}"/>
          </ac:cxnSpMkLst>
        </pc:cxnChg>
        <pc:cxnChg chg="add del mod">
          <ac:chgData name="William Assaf" userId="c66c7249b60d4ab2" providerId="LiveId" clId="{6416B140-7708-4560-B30D-E011E208E033}" dt="2024-07-24T18:51:07.955" v="3428" actId="478"/>
          <ac:cxnSpMkLst>
            <pc:docMk/>
            <pc:sldMk cId="2174093145" sldId="475"/>
            <ac:cxnSpMk id="6" creationId="{A8842117-32CB-67A3-257F-CE9D01E9146C}"/>
          </ac:cxnSpMkLst>
        </pc:cxnChg>
        <pc:cxnChg chg="del">
          <ac:chgData name="William Assaf" userId="c66c7249b60d4ab2" providerId="LiveId" clId="{6416B140-7708-4560-B30D-E011E208E033}" dt="2024-07-24T18:49:41.478" v="3335" actId="478"/>
          <ac:cxnSpMkLst>
            <pc:docMk/>
            <pc:sldMk cId="2174093145" sldId="475"/>
            <ac:cxnSpMk id="7" creationId="{00000000-0000-0000-0000-000000000000}"/>
          </ac:cxnSpMkLst>
        </pc:cxnChg>
        <pc:cxnChg chg="mod">
          <ac:chgData name="William Assaf" userId="c66c7249b60d4ab2" providerId="LiveId" clId="{6416B140-7708-4560-B30D-E011E208E033}" dt="2024-07-24T18:56:53.833" v="3772" actId="1076"/>
          <ac:cxnSpMkLst>
            <pc:docMk/>
            <pc:sldMk cId="2174093145" sldId="475"/>
            <ac:cxnSpMk id="8" creationId="{00000000-0000-0000-0000-000000000000}"/>
          </ac:cxnSpMkLst>
        </pc:cxnChg>
        <pc:cxnChg chg="add mod">
          <ac:chgData name="William Assaf" userId="c66c7249b60d4ab2" providerId="LiveId" clId="{6416B140-7708-4560-B30D-E011E208E033}" dt="2024-07-24T18:57:16.733" v="3782" actId="1035"/>
          <ac:cxnSpMkLst>
            <pc:docMk/>
            <pc:sldMk cId="2174093145" sldId="475"/>
            <ac:cxnSpMk id="9" creationId="{CE5DC467-3B64-577B-D874-F847A2E627D0}"/>
          </ac:cxnSpMkLst>
        </pc:cxnChg>
        <pc:cxnChg chg="add mod">
          <ac:chgData name="William Assaf" userId="c66c7249b60d4ab2" providerId="LiveId" clId="{6416B140-7708-4560-B30D-E011E208E033}" dt="2024-07-24T19:06:32.954" v="4139" actId="14100"/>
          <ac:cxnSpMkLst>
            <pc:docMk/>
            <pc:sldMk cId="2174093145" sldId="475"/>
            <ac:cxnSpMk id="12" creationId="{B1453909-DB9C-BA17-3B16-4D6A72809FE5}"/>
          </ac:cxnSpMkLst>
        </pc:cxnChg>
        <pc:cxnChg chg="add del mod">
          <ac:chgData name="William Assaf" userId="c66c7249b60d4ab2" providerId="LiveId" clId="{6416B140-7708-4560-B30D-E011E208E033}" dt="2024-07-24T18:49:39.353" v="3332" actId="478"/>
          <ac:cxnSpMkLst>
            <pc:docMk/>
            <pc:sldMk cId="2174093145" sldId="475"/>
            <ac:cxnSpMk id="13" creationId="{00000000-0000-0000-0000-000000000000}"/>
          </ac:cxnSpMkLst>
        </pc:cxnChg>
        <pc:cxnChg chg="mod">
          <ac:chgData name="William Assaf" userId="c66c7249b60d4ab2" providerId="LiveId" clId="{6416B140-7708-4560-B30D-E011E208E033}" dt="2024-07-24T19:06:30.680" v="4138" actId="14100"/>
          <ac:cxnSpMkLst>
            <pc:docMk/>
            <pc:sldMk cId="2174093145" sldId="475"/>
            <ac:cxnSpMk id="14" creationId="{00000000-0000-0000-0000-000000000000}"/>
          </ac:cxnSpMkLst>
        </pc:cxnChg>
        <pc:cxnChg chg="add del">
          <ac:chgData name="William Assaf" userId="c66c7249b60d4ab2" providerId="LiveId" clId="{6416B140-7708-4560-B30D-E011E208E033}" dt="2024-07-24T18:49:37.904" v="3331" actId="478"/>
          <ac:cxnSpMkLst>
            <pc:docMk/>
            <pc:sldMk cId="2174093145" sldId="475"/>
            <ac:cxnSpMk id="15" creationId="{00000000-0000-0000-0000-000000000000}"/>
          </ac:cxnSpMkLst>
        </pc:cxnChg>
        <pc:cxnChg chg="add mod">
          <ac:chgData name="William Assaf" userId="c66c7249b60d4ab2" providerId="LiveId" clId="{6416B140-7708-4560-B30D-E011E208E033}" dt="2024-07-24T18:56:56.401" v="3773" actId="1076"/>
          <ac:cxnSpMkLst>
            <pc:docMk/>
            <pc:sldMk cId="2174093145" sldId="475"/>
            <ac:cxnSpMk id="16" creationId="{83359725-C426-A4D3-C4F1-5BF5E4CB57E3}"/>
          </ac:cxnSpMkLst>
        </pc:cxnChg>
        <pc:cxnChg chg="add mod">
          <ac:chgData name="William Assaf" userId="c66c7249b60d4ab2" providerId="LiveId" clId="{6416B140-7708-4560-B30D-E011E208E033}" dt="2024-07-24T19:06:24.511" v="4135" actId="14100"/>
          <ac:cxnSpMkLst>
            <pc:docMk/>
            <pc:sldMk cId="2174093145" sldId="475"/>
            <ac:cxnSpMk id="17" creationId="{33EF3276-408A-878A-CC92-1A805839DB04}"/>
          </ac:cxnSpMkLst>
        </pc:cxnChg>
        <pc:cxnChg chg="add mod">
          <ac:chgData name="William Assaf" userId="c66c7249b60d4ab2" providerId="LiveId" clId="{6416B140-7708-4560-B30D-E011E208E033}" dt="2024-07-24T18:59:45.322" v="3824" actId="14100"/>
          <ac:cxnSpMkLst>
            <pc:docMk/>
            <pc:sldMk cId="2174093145" sldId="475"/>
            <ac:cxnSpMk id="19" creationId="{A9B79386-BD44-A542-BD82-0488D5A55D9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7/24/2024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dirty="0"/>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training/career-path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&lt;introduction&gt;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Content is not specific to Microsoft technologies and exams, though that is where my experience lies as a consultant, as a Microsoft MVP, as a certified pro myself, and as an item writer for cert exams for Microsoft SQL Server, and now an employee of Microsoft.  Now I work on Learn content for SQL Server and Fabric.</a:t>
            </a:r>
            <a:endParaRPr lang="en-US" dirty="0"/>
          </a:p>
          <a:p>
            <a:endParaRPr lang="en-US" dirty="0"/>
          </a:p>
          <a:p>
            <a:r>
              <a:rPr lang="en-US" dirty="0"/>
              <a:t>In this presentation I do talk about Microsoft certification exams, and I do talk about SQL Database cert exams too, but most of this about cert exams generally, and we’ll spend the second half of our hour together practicing what we learned with fun, mostly pop culture and trivia multiple choice questions.</a:t>
            </a:r>
          </a:p>
          <a:p>
            <a:endParaRPr lang="en-US" dirty="0"/>
          </a:p>
          <a:p>
            <a:r>
              <a:rPr lang="en-US" dirty="0"/>
              <a:t>And yes, I’ll be happy to share my slides with the organizer after we’re </a:t>
            </a:r>
            <a:r>
              <a:rPr lang="en-US"/>
              <a:t>done today.</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a:t>
            </a:fld>
            <a:endParaRPr lang="en-US" dirty="0"/>
          </a:p>
        </p:txBody>
      </p:sp>
    </p:spTree>
    <p:extLst>
      <p:ext uri="{BB962C8B-B14F-4D97-AF65-F5344CB8AC3E}">
        <p14:creationId xmlns:p14="http://schemas.microsoft.com/office/powerpoint/2010/main" val="749434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If you’re not aware, </a:t>
            </a:r>
            <a:r>
              <a:rPr lang="en-US" sz="1200" b="0" dirty="0">
                <a:solidFill>
                  <a:schemeClr val="tx1"/>
                </a:solidFill>
                <a:latin typeface="+mn-lt"/>
              </a:rPr>
              <a:t>Pearson VUE and Microsoft have been offering </a:t>
            </a:r>
            <a:r>
              <a:rPr lang="en-US" sz="1200" dirty="0">
                <a:solidFill>
                  <a:schemeClr val="tx1"/>
                </a:solidFill>
                <a:latin typeface="+mn-lt"/>
              </a:rPr>
              <a:t>online proctored </a:t>
            </a:r>
            <a:r>
              <a:rPr lang="en-US" sz="1200" b="0" dirty="0">
                <a:solidFill>
                  <a:schemeClr val="tx1"/>
                </a:solidFill>
                <a:latin typeface="+mn-lt"/>
              </a:rPr>
              <a:t>exams for years, and during the pandemic they expanded this offering’s availability. It’s a live proctored exam, which means you’re taking the exam at your home or office, with someone actively watching you via a webcam and listening to you via your computer. </a:t>
            </a:r>
          </a:p>
          <a:p>
            <a:pPr marL="0" indent="0">
              <a:buNone/>
            </a:pPr>
            <a:endParaRPr lang="en-US" sz="1200" b="0" dirty="0">
              <a:solidFill>
                <a:schemeClr val="tx1"/>
              </a:solidFill>
              <a:latin typeface="+mn-lt"/>
            </a:endParaRPr>
          </a:p>
          <a:p>
            <a:pPr marL="0" indent="0">
              <a:buNone/>
            </a:pPr>
            <a:r>
              <a:rPr lang="en-US" sz="1200" b="0" dirty="0">
                <a:solidFill>
                  <a:schemeClr val="tx1"/>
                </a:solidFill>
                <a:latin typeface="+mn-lt"/>
              </a:rPr>
              <a:t>How may of you have taken a live online proctored exam, just curious?</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took three online proctored exams since the pandemic started. Each time I took an exam, new security requirements were added that became stricter, as they looking for more things. My wife took an exam through Pearson in her field (in October 2022) and there were new security and anti-cheating requirements too.</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hair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throughout. </a:t>
            </a:r>
          </a:p>
          <a:p>
            <a:endParaRPr lang="en-US" sz="1200" b="0" dirty="0">
              <a:solidFill>
                <a:schemeClr val="tx1"/>
              </a:solidFill>
              <a:latin typeface="+mn-lt"/>
            </a:endParaRPr>
          </a:p>
          <a:p>
            <a:r>
              <a:rPr lang="en-US" sz="1200" b="0" dirty="0">
                <a:solidFill>
                  <a:schemeClr val="tx1"/>
                </a:solidFill>
                <a:latin typeface="+mn-lt"/>
              </a:rPr>
              <a:t>Obviously, you cannot have anyone walking through the room behind you, they will be listening for voices, movement. Do not speak the questions aloud to yourself as you think, for example. The remote test monitor can fail you with no refund. </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Tell your family to go away, or, go away yourself to some place quite and undisturbed.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they work well. </a:t>
            </a:r>
          </a:p>
          <a:p>
            <a:endParaRPr lang="en-US" sz="1200" b="0" dirty="0">
              <a:solidFill>
                <a:schemeClr val="tx1"/>
              </a:solidFill>
              <a:latin typeface="+mn-lt"/>
            </a:endParaRPr>
          </a:p>
          <a:p>
            <a:r>
              <a:rPr lang="en-US" sz="1200" b="0" dirty="0">
                <a:solidFill>
                  <a:schemeClr val="tx1"/>
                </a:solidFill>
                <a:latin typeface="+mn-lt"/>
              </a:rPr>
              <a:t>Let’s talk about preparing for exams now.</a:t>
            </a:r>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dirty="0"/>
          </a:p>
        </p:txBody>
      </p:sp>
    </p:spTree>
    <p:extLst>
      <p:ext uri="{BB962C8B-B14F-4D97-AF65-F5344CB8AC3E}">
        <p14:creationId xmlns:p14="http://schemas.microsoft.com/office/powerpoint/2010/main" val="295357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domain of each exam in its study guide, this covers what’s on the exam. Anything unfamiliar to you? Now you know where to go and lab it out, where to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each cert exam’s page, there are tons of free resources available to you, and these have expanded recently…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 Let’s talk more about the free resources available to you, to learn and grow.</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dirty="0"/>
          </a:p>
        </p:txBody>
      </p:sp>
    </p:spTree>
    <p:extLst>
      <p:ext uri="{BB962C8B-B14F-4D97-AF65-F5344CB8AC3E}">
        <p14:creationId xmlns:p14="http://schemas.microsoft.com/office/powerpoint/2010/main" val="1343130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exams are offering in-browser remote connections to azure Azure resources that live for up to four hours for you to get actual hands-on experience, completely for free. </a:t>
            </a:r>
          </a:p>
          <a:p>
            <a:r>
              <a:rPr lang="en-US" dirty="0"/>
              <a:t>&lt;click&gt;</a:t>
            </a:r>
          </a:p>
          <a:p>
            <a:r>
              <a:rPr lang="en-US" sz="1200" dirty="0"/>
              <a:t>The demonstration sandbox which mimics the exam look and feeling and lets you see the different types of questions in a website. You’ll see how the interface works for multiple choice, multiple select, drag and drop, build order lists, how exhibits work, and more. Use this demonstration of the questions to increase your familiarity and confidence going into the exam, especially if it is your first time taking a Microsoft certification exam.  </a:t>
            </a:r>
          </a:p>
          <a:p>
            <a:r>
              <a:rPr lang="en-US" sz="1200" dirty="0"/>
              <a:t>&lt;click&gt;</a:t>
            </a:r>
          </a:p>
          <a:p>
            <a:r>
              <a:rPr lang="en-US" sz="1200" dirty="0"/>
              <a:t>Finally, Microsoft is now providing free practice exams with realistic technical questions. Dozens of cert exams from Microsoft have free online 50-question practice exams. No more need to sign up for a service or a subscription or something, you have a high-quality free practice exam available to you.</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dirty="0"/>
          </a:p>
        </p:txBody>
      </p:sp>
    </p:spTree>
    <p:extLst>
      <p:ext uri="{BB962C8B-B14F-4D97-AF65-F5344CB8AC3E}">
        <p14:creationId xmlns:p14="http://schemas.microsoft.com/office/powerpoint/2010/main" val="546880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free online practice exams on each exam’s page, right under the yellow button to Schedule exam, for example, on DP-300. No risk, no shady websites, no waste of time, no excuses not to find weak spots in your knowledge before taking an exam.</a:t>
            </a:r>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dirty="0"/>
          </a:p>
        </p:txBody>
      </p:sp>
    </p:spTree>
    <p:extLst>
      <p:ext uri="{BB962C8B-B14F-4D97-AF65-F5344CB8AC3E}">
        <p14:creationId xmlns:p14="http://schemas.microsoft.com/office/powerpoint/2010/main" val="2567318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use the free training materials obviously, but how do you learn this stuff? Study by doing. </a:t>
            </a:r>
          </a:p>
          <a:p>
            <a:r>
              <a:rPr lang="en-US" dirty="0"/>
              <a:t>&lt;read slide&gt;</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dirty="0"/>
          </a:p>
        </p:txBody>
      </p:sp>
    </p:spTree>
    <p:extLst>
      <p:ext uri="{BB962C8B-B14F-4D97-AF65-F5344CB8AC3E}">
        <p14:creationId xmlns:p14="http://schemas.microsoft.com/office/powerpoint/2010/main" val="2111644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 then&gt;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Ok, if you have any questions about exam prep or the new materials and resources available for you, let me know.  Happy to take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I want to move on to what it’s like to write questions for a cert exam, to begin starting to help you understand how exams are designed.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dirty="0"/>
          </a:p>
        </p:txBody>
      </p:sp>
    </p:spTree>
    <p:extLst>
      <p:ext uri="{BB962C8B-B14F-4D97-AF65-F5344CB8AC3E}">
        <p14:creationId xmlns:p14="http://schemas.microsoft.com/office/powerpoint/2010/main" val="1751684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a:t>
            </a:r>
          </a:p>
          <a:p>
            <a:endParaRPr lang="en-US" sz="3200" dirty="0"/>
          </a:p>
          <a:p>
            <a:r>
              <a:rPr lang="en-US" sz="3200" dirty="0"/>
              <a:t>For example, in a session to set the domain of an exam, SMEs are asked to decide on exam content, questions like:</a:t>
            </a:r>
            <a:br>
              <a:rPr lang="en-US" sz="3200" dirty="0"/>
            </a:br>
            <a:r>
              <a:rPr lang="en-US" sz="3200" dirty="0"/>
              <a:t>“Is this a skillset that you do regularly?” </a:t>
            </a:r>
            <a:br>
              <a:rPr lang="en-US" sz="3200" dirty="0"/>
            </a:br>
            <a:r>
              <a:rPr lang="en-US" sz="3200" dirty="0"/>
              <a:t>or</a:t>
            </a:r>
            <a:br>
              <a:rPr lang="en-US" sz="3200" dirty="0"/>
            </a:br>
            <a:r>
              <a:rPr lang="en-US" sz="3200" dirty="0"/>
              <a:t>“Is this a skillset you would ask for when hiring?”</a:t>
            </a:r>
            <a:br>
              <a:rPr lang="en-US" sz="3200" dirty="0"/>
            </a:br>
            <a:endParaRPr lang="en-US" sz="3200" dirty="0"/>
          </a:p>
          <a:p>
            <a:r>
              <a:rPr lang="en-US" sz="3200" dirty="0"/>
              <a:t>If a group of worldwide SMEs does not think a feature is important, it’s doesn’t go on the exam.</a:t>
            </a:r>
            <a:br>
              <a:rPr lang="en-US" sz="3200" dirty="0"/>
            </a:br>
            <a:endParaRPr lang="en-US" sz="3200" dirty="0"/>
          </a:p>
          <a:p>
            <a:r>
              <a:rPr lang="en-US" sz="3200" dirty="0"/>
              <a:t>However, new features for new versions are likely to be included on the exam, to certify people working in the newest version(s).</a:t>
            </a:r>
          </a:p>
          <a:p>
            <a:r>
              <a:rPr lang="en-US" sz="3200" b="0" dirty="0">
                <a:solidFill>
                  <a:schemeClr val="tx1"/>
                </a:solidFill>
                <a:latin typeface="+mn-lt"/>
              </a:rPr>
              <a:t>Then, </a:t>
            </a: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 like, write a question about automating maintenance tasks with a SQL Agent job.</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0" dirty="0">
                <a:solidFill>
                  <a:schemeClr val="tx1"/>
                </a:solidFill>
                <a:latin typeface="+mn-lt"/>
              </a:rPr>
              <a:t>In the beta process, </a:t>
            </a:r>
            <a:r>
              <a:rPr lang="en-US" sz="3200" dirty="0"/>
              <a:t>when the exam is first made public, question success and feedback is analyzed by a </a:t>
            </a:r>
            <a:r>
              <a:rPr lang="en-US" sz="3200" i="1" dirty="0"/>
              <a:t>psychometrician.</a:t>
            </a:r>
          </a:p>
          <a:p>
            <a:pPr marL="571500" indent="-571500">
              <a:buFont typeface="Arial" panose="020B0604020202020204" pitchFamily="34" charset="0"/>
              <a:buChar char="•"/>
            </a:pPr>
            <a:endParaRPr lang="en-US" sz="3200" b="0" dirty="0">
              <a:solidFill>
                <a:schemeClr val="tx1"/>
              </a:solidFill>
              <a:latin typeface="+mn-lt"/>
            </a:endParaRPr>
          </a:p>
          <a:p>
            <a:pPr lvl="0"/>
            <a:r>
              <a:rPr lang="en-US" sz="3200" dirty="0"/>
              <a:t>&lt;click, read slide then notes&gt;</a:t>
            </a:r>
          </a:p>
          <a:p>
            <a:pPr lvl="0"/>
            <a:r>
              <a:rPr lang="en-US" sz="3200" dirty="0"/>
              <a:t>At Microsoft her name is Liberty Munson, she’s an industry-leading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Exams are often designed and then later refreshed specifically to ask questions about the latest changes or new features, to make sure the exam is identifying qualified candidates on the latest version of the software. The same exam might receive multiple waves of new questions over the years to keep it up to date with the product’s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Next, let’s talk about the item writing experience.</a:t>
            </a: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dirty="0"/>
          </a:p>
        </p:txBody>
      </p:sp>
    </p:spTree>
    <p:extLst>
      <p:ext uri="{BB962C8B-B14F-4D97-AF65-F5344CB8AC3E}">
        <p14:creationId xmlns:p14="http://schemas.microsoft.com/office/powerpoint/2010/main" val="2258334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&lt;page blank&gt;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Most importantly, I want you to benefit from my experience writing exam questions. I helped write the SQL Server certification exams since 2012 and I feel this was valuable experience for me to learn as a test taker myself. And by the way, I still had to take the exams I wrote for, and yes, I was sometimes stumped by my own questions on the real exam.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want to share some of this experience so that you have a better idea of how the questions were created, so that you benefit from these insights when you go to take a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click thru&gt;</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dirty="0"/>
          </a:p>
        </p:txBody>
      </p:sp>
    </p:spTree>
    <p:extLst>
      <p:ext uri="{BB962C8B-B14F-4D97-AF65-F5344CB8AC3E}">
        <p14:creationId xmlns:p14="http://schemas.microsoft.com/office/powerpoint/2010/main" val="1694243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also constrained on very specific grammar usage, for example</a:t>
            </a:r>
          </a:p>
          <a:p>
            <a:r>
              <a:rPr lang="en-US" dirty="0"/>
              <a:t>&lt;read slide&gt;</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dirty="0"/>
          </a:p>
        </p:txBody>
      </p:sp>
    </p:spTree>
    <p:extLst>
      <p:ext uri="{BB962C8B-B14F-4D97-AF65-F5344CB8AC3E}">
        <p14:creationId xmlns:p14="http://schemas.microsoft.com/office/powerpoint/2010/main" val="3559911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slide&gt;</a:t>
            </a:r>
          </a:p>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em</a:t>
            </a: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 enchiladas</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 that doesn’t actually make sense.</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dirty="0"/>
          </a:p>
        </p:txBody>
      </p:sp>
    </p:spTree>
    <p:extLst>
      <p:ext uri="{BB962C8B-B14F-4D97-AF65-F5344CB8AC3E}">
        <p14:creationId xmlns:p14="http://schemas.microsoft.com/office/powerpoint/2010/main" val="352967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dirty="0"/>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&lt;click thru slide&gt;</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dirty="0"/>
          </a:p>
        </p:txBody>
      </p:sp>
    </p:spTree>
    <p:extLst>
      <p:ext uri="{BB962C8B-B14F-4D97-AF65-F5344CB8AC3E}">
        <p14:creationId xmlns:p14="http://schemas.microsoft.com/office/powerpoint/2010/main" val="3451120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If two answers seem correct, there IS a differentiator somewhere in the question. </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Read the question carefully, note details. </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r>
              <a:rPr lang="en-US" dirty="0">
                <a:solidFill>
                  <a:schemeClr val="tx1"/>
                </a:solidFill>
                <a:latin typeface="+mn-lt"/>
              </a:rPr>
              <a:t>one right answer </a:t>
            </a:r>
            <a:r>
              <a:rPr lang="en-US" b="0" dirty="0">
                <a:solidFill>
                  <a:schemeClr val="tx1"/>
                </a:solidFill>
                <a:latin typeface="+mn-lt"/>
              </a:rPr>
              <a:t>and other options are 100% wrong. </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sz="1200" b="0" dirty="0">
                <a:solidFill>
                  <a:schemeClr val="tx1"/>
                </a:solidFill>
                <a:latin typeface="+mn-lt"/>
              </a:rPr>
              <a:t>The question might become so complicated that you have accidentally written a question about other factors. That’s a problem called domain drift, it’s a real problem for item writers with complex questions.</a:t>
            </a:r>
          </a:p>
          <a:p>
            <a:pPr marL="0" indent="0">
              <a:buFont typeface="Arial" panose="020B0604020202020204" pitchFamily="34" charset="0"/>
              <a:buNone/>
            </a:pPr>
            <a:r>
              <a:rPr lang="en-US" sz="1200" b="0" dirty="0">
                <a:solidFill>
                  <a:schemeClr val="tx1"/>
                </a:solidFill>
                <a:latin typeface="+mn-lt"/>
              </a:rPr>
              <a:t>&lt;click&gt;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For example, now, stay with me, if you were supposed to ask a question about peanut butter sandwiches, and ended up asking a question about which whether utensils can spread creamy peanut butter… Stay with me…</a:t>
            </a: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dirty="0"/>
          </a:p>
        </p:txBody>
      </p:sp>
    </p:spTree>
    <p:extLst>
      <p:ext uri="{BB962C8B-B14F-4D97-AF65-F5344CB8AC3E}">
        <p14:creationId xmlns:p14="http://schemas.microsoft.com/office/powerpoint/2010/main" val="2775288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apologies if anyone here is allergic to peanut butter, I promise this is presentation </a:t>
            </a:r>
            <a:r>
              <a:rPr lang="en-US"/>
              <a:t>is otherwise peanut </a:t>
            </a:r>
            <a:r>
              <a:rPr lang="en-US" dirty="0"/>
              <a:t>free.</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dirty="0"/>
          </a:p>
        </p:txBody>
      </p:sp>
    </p:spTree>
    <p:extLst>
      <p:ext uri="{BB962C8B-B14F-4D97-AF65-F5344CB8AC3E}">
        <p14:creationId xmlns:p14="http://schemas.microsoft.com/office/powerpoint/2010/main" val="2657229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a:p>
            <a:endParaRPr lang="en-US" dirty="0"/>
          </a:p>
          <a:p>
            <a:r>
              <a:rPr lang="en-US" dirty="0"/>
              <a:t>This is an important exercise for you to understand how questions were constructed, to recognize how these extra details were added as the question evolved, so that you can deconstruct the questions on a test.</a:t>
            </a:r>
          </a:p>
        </p:txBody>
      </p:sp>
      <p:sp>
        <p:nvSpPr>
          <p:cNvPr id="4" name="Slide Number Placeholder 3"/>
          <p:cNvSpPr>
            <a:spLocks noGrp="1"/>
          </p:cNvSpPr>
          <p:nvPr>
            <p:ph type="sldNum" sz="quarter" idx="5"/>
          </p:nvPr>
        </p:nvSpPr>
        <p:spPr/>
        <p:txBody>
          <a:bodyPr/>
          <a:lstStyle/>
          <a:p>
            <a:fld id="{966FAD78-1551-4070-85DE-2E0D872D5203}" type="slidenum">
              <a:rPr lang="en-US" smtClean="0"/>
              <a:t>32</a:t>
            </a:fld>
            <a:endParaRPr lang="en-US" dirty="0"/>
          </a:p>
        </p:txBody>
      </p:sp>
    </p:spTree>
    <p:extLst>
      <p:ext uri="{BB962C8B-B14F-4D97-AF65-F5344CB8AC3E}">
        <p14:creationId xmlns:p14="http://schemas.microsoft.com/office/powerpoint/2010/main" val="3751569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33</a:t>
            </a:fld>
            <a:endParaRPr lang="en-US" dirty="0"/>
          </a:p>
        </p:txBody>
      </p:sp>
    </p:spTree>
    <p:extLst>
      <p:ext uri="{BB962C8B-B14F-4D97-AF65-F5344CB8AC3E}">
        <p14:creationId xmlns:p14="http://schemas.microsoft.com/office/powerpoint/2010/main" val="3891069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wears Narya,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34</a:t>
            </a:fld>
            <a:endParaRPr lang="en-US" dirty="0"/>
          </a:p>
        </p:txBody>
      </p:sp>
    </p:spTree>
    <p:extLst>
      <p:ext uri="{BB962C8B-B14F-4D97-AF65-F5344CB8AC3E}">
        <p14:creationId xmlns:p14="http://schemas.microsoft.com/office/powerpoint/2010/main" val="2698995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enough of that nerdy stuff,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35</a:t>
            </a:fld>
            <a:endParaRPr lang="en-US" dirty="0"/>
          </a:p>
        </p:txBody>
      </p:sp>
    </p:spTree>
    <p:extLst>
      <p:ext uri="{BB962C8B-B14F-4D97-AF65-F5344CB8AC3E}">
        <p14:creationId xmlns:p14="http://schemas.microsoft.com/office/powerpoint/2010/main" val="3008355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Purple martins and bats actually do not do that much damage to mosquito populations, despite their reputation. And when they do eat mosquitos, they eat the adult flying stage.</a:t>
            </a:r>
          </a:p>
          <a:p>
            <a:endParaRPr lang="en-US" dirty="0"/>
          </a:p>
          <a:p>
            <a:r>
              <a:rPr lang="en-US" dirty="0"/>
              <a:t>Vermillion snapper is a saltwater fish</a:t>
            </a:r>
          </a:p>
          <a:p>
            <a:endParaRPr lang="en-US" dirty="0"/>
          </a:p>
          <a:p>
            <a:r>
              <a:rPr lang="en-US" dirty="0"/>
              <a:t>TODO For this question, what else could you have offered as a wrong answer? What details could you have introduced?</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dirty="0"/>
          </a:p>
        </p:txBody>
      </p:sp>
    </p:spTree>
    <p:extLst>
      <p:ext uri="{BB962C8B-B14F-4D97-AF65-F5344CB8AC3E}">
        <p14:creationId xmlns:p14="http://schemas.microsoft.com/office/powerpoint/2010/main" val="255600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Miami Sound Machine is no longer active, as far as I know Gloria Estefan is still alive, but the Miami Sound Machine hasn’t toured since 2002.</a:t>
            </a:r>
          </a:p>
          <a:p>
            <a:r>
              <a:rPr lang="en-US" dirty="0"/>
              <a:t>&lt;click&gt;</a:t>
            </a:r>
          </a:p>
          <a:p>
            <a:r>
              <a:rPr lang="en-US" dirty="0"/>
              <a:t>Nazareth is the band that gave us Hair of the Dog and a cover of Love Hurts, and yet, they are listed in the Top 40 Weekly’s list of One Hit Wonders. </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they’re actually from Fife, Scotland, so they’re ruled out on that condition too. As well as Berlin, who was actually from Los Angeles, California, gave us the Final Countdown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Which means Boston is the correct answer, Boston is from Boston, gave us many hits, including More than a Feeling</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dirty="0"/>
          </a:p>
        </p:txBody>
      </p:sp>
    </p:spTree>
    <p:extLst>
      <p:ext uri="{BB962C8B-B14F-4D97-AF65-F5344CB8AC3E}">
        <p14:creationId xmlns:p14="http://schemas.microsoft.com/office/powerpoint/2010/main" val="4018978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answer are in the Schengen area. This could be a distraction to the unqualified candidate, as well as the vocabulary test of the Schengen area, which a qualified travel planner would surely know the definition of.</a:t>
            </a:r>
          </a:p>
          <a:p>
            <a:r>
              <a:rPr lang="en-US" dirty="0"/>
              <a:t>&lt;next&gt;</a:t>
            </a:r>
          </a:p>
          <a:p>
            <a:r>
              <a:rPr lang="en-US" dirty="0"/>
              <a:t>Croatia is part of the question intentionally present to test new content on the test. You should expect this as a test taker, and as an exam item write, we would likely be given questions specifically to test recent changes, new features, the latest facts. </a:t>
            </a:r>
          </a:p>
          <a:p>
            <a:r>
              <a:rPr lang="en-US" dirty="0"/>
              <a:t>&lt;next&gt;</a:t>
            </a:r>
          </a:p>
          <a:p>
            <a:r>
              <a:rPr lang="en-US" dirty="0"/>
              <a:t>Denmark, while in the Euro and the Schengen, has a special exception out of the Euro and still uses the Danish K</a:t>
            </a:r>
            <a:r>
              <a:rPr lang="en-US" b="0" i="0" dirty="0">
                <a:solidFill>
                  <a:srgbClr val="BDC1C6"/>
                </a:solidFill>
                <a:effectLst/>
                <a:latin typeface="Roboto" panose="02000000000000000000" pitchFamily="2" charset="0"/>
              </a:rPr>
              <a:t>roner.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r>
              <a:rPr lang="en-US" dirty="0"/>
              <a:t>Both Germany and Portugal qualify as in the Schengen, in the EU, and use the Euro. So Denmark is the only one that doesn’t qualify.</a:t>
            </a:r>
          </a:p>
          <a:p>
            <a:r>
              <a:rPr lang="en-US" dirty="0"/>
              <a:t>Now, this question was still fairly straightforward. Three of the countries are in the EU and use the Euro, even if one was a trick. What question details or answers could have used to make this question more difficult? Perhaps, to make Germany or Portugal wrong for different reasons, or, to use a different wrong answer? </a:t>
            </a:r>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dirty="0"/>
          </a:p>
        </p:txBody>
      </p:sp>
    </p:spTree>
    <p:extLst>
      <p:ext uri="{BB962C8B-B14F-4D97-AF65-F5344CB8AC3E}">
        <p14:creationId xmlns:p14="http://schemas.microsoft.com/office/powerpoint/2010/main" val="45940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dirty="0"/>
          </a:p>
        </p:txBody>
      </p:sp>
    </p:spTree>
    <p:extLst>
      <p:ext uri="{BB962C8B-B14F-4D97-AF65-F5344CB8AC3E}">
        <p14:creationId xmlns:p14="http://schemas.microsoft.com/office/powerpoint/2010/main" val="1275806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Interstellar and Blade Runner have no aliens.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Interstellar has no androids.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Guardians of the Galaxy famously features a raccoon, leaving Aliens as the logical choice.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Aliens features the cat Jonesy, aliens, and the android Bishop.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dirty="0"/>
          </a:p>
        </p:txBody>
      </p:sp>
    </p:spTree>
    <p:extLst>
      <p:ext uri="{BB962C8B-B14F-4D97-AF65-F5344CB8AC3E}">
        <p14:creationId xmlns:p14="http://schemas.microsoft.com/office/powerpoint/2010/main" val="2160602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dirty="0"/>
          </a:p>
        </p:txBody>
      </p:sp>
    </p:spTree>
    <p:extLst>
      <p:ext uri="{BB962C8B-B14F-4D97-AF65-F5344CB8AC3E}">
        <p14:creationId xmlns:p14="http://schemas.microsoft.com/office/powerpoint/2010/main" val="2465869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Honshu, in Japan, of course is home to Mount Fuji, the 35</a:t>
            </a:r>
            <a:r>
              <a:rPr lang="en-US" baseline="30000" dirty="0"/>
              <a:t>th</a:t>
            </a:r>
            <a:r>
              <a:rPr lang="en-US" dirty="0"/>
              <a:t> tallest mountain in the world.</a:t>
            </a:r>
          </a:p>
          <a:p>
            <a:endParaRPr lang="en-US" dirty="0"/>
          </a:p>
          <a:p>
            <a:r>
              <a:rPr lang="en-US" dirty="0"/>
              <a:t>Victoria Island in northern Canada has a population of only 2000+ people, mostly Inuit.</a:t>
            </a:r>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dirty="0"/>
          </a:p>
        </p:txBody>
      </p:sp>
    </p:spTree>
    <p:extLst>
      <p:ext uri="{BB962C8B-B14F-4D97-AF65-F5344CB8AC3E}">
        <p14:creationId xmlns:p14="http://schemas.microsoft.com/office/powerpoint/2010/main" val="2821491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dirty="0"/>
          </a:p>
        </p:txBody>
      </p:sp>
    </p:spTree>
    <p:extLst>
      <p:ext uri="{BB962C8B-B14F-4D97-AF65-F5344CB8AC3E}">
        <p14:creationId xmlns:p14="http://schemas.microsoft.com/office/powerpoint/2010/main" val="2617370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dirty="0"/>
          </a:p>
        </p:txBody>
      </p:sp>
    </p:spTree>
    <p:extLst>
      <p:ext uri="{BB962C8B-B14F-4D97-AF65-F5344CB8AC3E}">
        <p14:creationId xmlns:p14="http://schemas.microsoft.com/office/powerpoint/2010/main" val="3019455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dirty="0"/>
          </a:p>
        </p:txBody>
      </p:sp>
    </p:spTree>
    <p:extLst>
      <p:ext uri="{BB962C8B-B14F-4D97-AF65-F5344CB8AC3E}">
        <p14:creationId xmlns:p14="http://schemas.microsoft.com/office/powerpoint/2010/main" val="3281667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dirty="0"/>
          </a:p>
        </p:txBody>
      </p:sp>
    </p:spTree>
    <p:extLst>
      <p:ext uri="{BB962C8B-B14F-4D97-AF65-F5344CB8AC3E}">
        <p14:creationId xmlns:p14="http://schemas.microsoft.com/office/powerpoint/2010/main" val="65940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46</a:t>
            </a:fld>
            <a:endParaRPr lang="en-US" dirty="0"/>
          </a:p>
        </p:txBody>
      </p:sp>
    </p:spTree>
    <p:extLst>
      <p:ext uri="{BB962C8B-B14F-4D97-AF65-F5344CB8AC3E}">
        <p14:creationId xmlns:p14="http://schemas.microsoft.com/office/powerpoint/2010/main" val="2403234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I just posted a two-part blog series written with a colleague of mine, a doctor in computer science, about test taking, certification exams, and more on my blog at SQLTact.com, check that out next and best of luck on your next exams.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met someone who is very confidently wrong? It’s likely because they don’t know… what they don’t know. </a:t>
            </a:r>
          </a:p>
          <a:p>
            <a:endParaRPr lang="en-US" dirty="0"/>
          </a:p>
          <a:p>
            <a:r>
              <a:rPr lang="en-US" dirty="0"/>
              <a:t>Imagine a circle that represents what we know. The circle contains our knowledge.</a:t>
            </a:r>
          </a:p>
          <a:p>
            <a:r>
              <a:rPr lang="en-US" dirty="0"/>
              <a:t>&lt;click&gt;</a:t>
            </a:r>
          </a:p>
          <a:p>
            <a:r>
              <a:rPr lang="en-US" dirty="0"/>
              <a:t>The red circumference of the circle represents the boundary of what we don’t know, and represents we what we are aware of that we don’t know.</a:t>
            </a:r>
          </a:p>
          <a:p>
            <a:r>
              <a:rPr lang="en-US" dirty="0"/>
              <a:t>&lt;</a:t>
            </a:r>
            <a:r>
              <a:rPr lang="en-US" dirty="0" err="1"/>
              <a:t>clicko</a:t>
            </a:r>
            <a:r>
              <a:rPr lang="en-US" dirty="0"/>
              <a:t>&gt;</a:t>
            </a:r>
          </a:p>
          <a:p>
            <a:r>
              <a:rPr lang="en-US" dirty="0"/>
              <a:t>As the circle of what we know grows, representing an increase of what we know, so does the circumference, representing what we know we don’t know. This is a good thing. We want to grow our circle. We want to be aware of more.</a:t>
            </a:r>
          </a:p>
          <a:p>
            <a:r>
              <a:rPr lang="en-US" dirty="0"/>
              <a:t>We may falsely think we know a lot about something, but only until we learn what we don’t know.</a:t>
            </a:r>
          </a:p>
          <a:p>
            <a:r>
              <a:rPr lang="en-US" dirty="0"/>
              <a:t>&lt;click&gt;</a:t>
            </a:r>
          </a:p>
          <a:p>
            <a:r>
              <a:rPr lang="en-US" dirty="0"/>
              <a:t>In psychology this is called the Dunning-Krueger effect, which is an observable phenomenon of personal </a:t>
            </a:r>
            <a:r>
              <a:rPr lang="en-US" b="0" i="0" dirty="0">
                <a:solidFill>
                  <a:srgbClr val="E8EAED"/>
                </a:solidFill>
                <a:effectLst/>
                <a:latin typeface="Roboto" panose="02000000000000000000" pitchFamily="2" charset="0"/>
              </a:rPr>
              <a:t>underestimation of the amount of knowledge we have in an area. </a:t>
            </a:r>
          </a:p>
          <a:p>
            <a:r>
              <a:rPr lang="en-US" b="0" i="0" dirty="0">
                <a:solidFill>
                  <a:srgbClr val="E8EAED"/>
                </a:solidFill>
                <a:effectLst/>
                <a:latin typeface="Roboto" panose="02000000000000000000" pitchFamily="2" charset="0"/>
              </a:rPr>
              <a:t>It’s an illusion.</a:t>
            </a:r>
          </a:p>
          <a:p>
            <a:r>
              <a:rPr lang="en-US" b="0" i="0" dirty="0">
                <a:solidFill>
                  <a:srgbClr val="E8EAED"/>
                </a:solidFill>
                <a:effectLst/>
                <a:latin typeface="Roboto" panose="02000000000000000000" pitchFamily="2" charset="0"/>
              </a:rPr>
              <a:t>We are bad at understanding how much there is to know about a subject, and how much WE know about it.</a:t>
            </a:r>
          </a:p>
          <a:p>
            <a:r>
              <a:rPr lang="en-US" b="0" i="0" dirty="0">
                <a:solidFill>
                  <a:srgbClr val="E8EAED"/>
                </a:solidFill>
                <a:effectLst/>
                <a:latin typeface="Roboto" panose="02000000000000000000" pitchFamily="2" charset="0"/>
              </a:rPr>
              <a:t>Sometimes, our work responsibilities are narrow. In my years, I’ve interviewed DBAs who didn’t know how to run backups or restores, for example. It just wasn’t in their job responsibilities, so they never learned it.</a:t>
            </a:r>
          </a:p>
          <a:p>
            <a:r>
              <a:rPr lang="en-US" b="0" i="0" dirty="0">
                <a:solidFill>
                  <a:srgbClr val="E8EAED"/>
                </a:solidFill>
                <a:effectLst/>
                <a:latin typeface="Roboto" panose="02000000000000000000" pitchFamily="2" charset="0"/>
              </a:rPr>
              <a:t>I also didn’t use every feature of SQL Server in my 13 years as a SQL Server consultant. </a:t>
            </a:r>
          </a:p>
          <a:p>
            <a:r>
              <a:rPr lang="en-US" b="0" i="0" dirty="0">
                <a:solidFill>
                  <a:srgbClr val="E8EAED"/>
                </a:solidFill>
                <a:effectLst/>
                <a:latin typeface="Roboto" panose="02000000000000000000" pitchFamily="2" charset="0"/>
              </a:rPr>
              <a:t>How was I to know, what I didn’t know?</a:t>
            </a:r>
            <a:endParaRPr lang="en-US" dirty="0"/>
          </a:p>
          <a:p>
            <a:r>
              <a:rPr lang="en-US" dirty="0"/>
              <a:t>Certification exams help us broaden our knowledge and grow our circle. We can learn about things outside our current job responsibilities, in order to grow our career. There are parts of SQL Server that I know mostly from studying for and taking cert exams.</a:t>
            </a:r>
          </a:p>
          <a:p>
            <a:r>
              <a:rPr lang="en-US" dirty="0"/>
              <a:t>So yes, cert exams help us become aware of new products, new features, stuff </a:t>
            </a:r>
            <a:r>
              <a:rPr lang="en-US" b="1" dirty="0"/>
              <a:t>we didn’t know, we didn’t know.</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dirty="0"/>
          </a:p>
        </p:txBody>
      </p:sp>
    </p:spTree>
    <p:extLst>
      <p:ext uri="{BB962C8B-B14F-4D97-AF65-F5344CB8AC3E}">
        <p14:creationId xmlns:p14="http://schemas.microsoft.com/office/powerpoint/2010/main" val="427663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According to a 2021 study, 70% of folks who got certified achieved the goal they had for pursuing the certification, whether it was a new job, a raise, or a promotion.</a:t>
            </a:r>
          </a:p>
          <a:p>
            <a:r>
              <a:rPr lang="en-US" dirty="0"/>
              <a:t>A final note I’d say is that becoming certified makes your skillset broader, more aware of features, and potentially better at choosing the right solutions for the right problems. It expands what they can be prepared to do in the workplace, what you may be aware of, helping overcoming the Dunning-Kreuger effect.</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dirty="0"/>
          </a:p>
        </p:txBody>
      </p:sp>
    </p:spTree>
    <p:extLst>
      <p:ext uri="{BB962C8B-B14F-4D97-AF65-F5344CB8AC3E}">
        <p14:creationId xmlns:p14="http://schemas.microsoft.com/office/powerpoint/2010/main" val="3680041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I want to talk quickly about the types of exams Microsoft offers, and for who.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you’re a student or entry level to a field, Learn has many different 900-level fundamentals exams in various areas, those are a great place to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page&gt;</a:t>
            </a:r>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dirty="0"/>
          </a:p>
        </p:txBody>
      </p:sp>
    </p:spTree>
    <p:extLst>
      <p:ext uri="{BB962C8B-B14F-4D97-AF65-F5344CB8AC3E}">
        <p14:creationId xmlns:p14="http://schemas.microsoft.com/office/powerpoint/2010/main" val="286617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you’re asking, what have they done with my MCSD/MCSE/MCSA? If it starts with 70-, the exam is almost certainly already retired or will be retired by January 2021. This includes a</a:t>
            </a:r>
            <a:r>
              <a:rPr lang="en-US" sz="1200" b="0" i="0" kern="1200" dirty="0">
                <a:solidFill>
                  <a:schemeClr val="tx1"/>
                </a:solidFill>
                <a:effectLst/>
                <a:latin typeface="+mn-lt"/>
                <a:ea typeface="+mn-ea"/>
                <a:cs typeface="+mn-cs"/>
              </a:rPr>
              <a:t>ll exams associated with MCSA MCSD and MCSE, and which expired in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exams for Microsoft Data folks now: I’d highly recommend the AZ-900 and DP-900 exams for this crowd.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DP-900 is a good exam for Azure data platform products, it actually covers multiple roles, including fundamentals for Database Admins, Data Engineers, and Data Analysts.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there are two other exams that are SQL Database adjacent. DP-203 covers data warehousing and big data solutions, including SQL, Python, and Scala code, and was developed for the era of Azure Synapse Analytics.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Fabric is now out and generally available as of last year, so DP-600 covers all the new technologies in that stack, including the </a:t>
            </a:r>
            <a:r>
              <a:rPr lang="en-US" dirty="0" err="1"/>
              <a:t>lakehouse</a:t>
            </a:r>
            <a:r>
              <a:rPr lang="en-US" dirty="0"/>
              <a:t>, warehouse, notebooks, data pipelines, semantic models, and reporting with Power BI.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that’s not all. There are other certs for other roles.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certifications for Data Engineers which include Data Factory and other data platforms like Cosmos.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certifications for Data Analysts, including Power BI exam content which you’ll find with exam DP-500 and PL-300.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 are certifications for Data Scientists including Azure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dirty="0"/>
          </a:p>
        </p:txBody>
      </p:sp>
    </p:spTree>
    <p:extLst>
      <p:ext uri="{BB962C8B-B14F-4D97-AF65-F5344CB8AC3E}">
        <p14:creationId xmlns:p14="http://schemas.microsoft.com/office/powerpoint/2010/main" val="3236361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Explore Career Paths on Microsoft Learn | Microsoft Learn</a:t>
            </a:r>
            <a:endParaRPr lang="en-US" dirty="0"/>
          </a:p>
          <a:p>
            <a:endParaRPr lang="en-US" sz="1200" b="0" dirty="0">
              <a:solidFill>
                <a:schemeClr val="tx1"/>
              </a:solidFill>
              <a:latin typeface="+mn-lt"/>
            </a:endParaRPr>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There’s a focus on practicality and actual usage of the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role-based certifications have to do with the job, not with the products. And when you think about it, this makes a lot more sense for your career and your employer. You should have whole solutions experience, not halfway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Microsoft has a new career paths portal to identify your current or goal path and the certifications associated with them. Got students or career switchers in your life? Looking for direction? This is a good page to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dirty="0"/>
          </a:p>
        </p:txBody>
      </p:sp>
    </p:spTree>
    <p:extLst>
      <p:ext uri="{BB962C8B-B14F-4D97-AF65-F5344CB8AC3E}">
        <p14:creationId xmlns:p14="http://schemas.microsoft.com/office/powerpoint/2010/main" val="435322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2F2F2F"/>
                </a:solidFill>
                <a:effectLst/>
                <a:latin typeface="Segoe UI" panose="020B0502040204020203" pitchFamily="34" charset="0"/>
              </a:rPr>
              <a:t>&lt;read slide first&gt;</a:t>
            </a:r>
            <a:br>
              <a:rPr lang="en-US" b="0" dirty="0">
                <a:solidFill>
                  <a:srgbClr val="2F2F2F"/>
                </a:solidFill>
                <a:effectLst/>
                <a:latin typeface="Segoe UI" panose="020B0502040204020203" pitchFamily="34" charset="0"/>
              </a:rPr>
            </a:br>
            <a:r>
              <a:rPr lang="en-US" b="0" dirty="0">
                <a:solidFill>
                  <a:srgbClr val="2F2F2F"/>
                </a:solidFill>
                <a:effectLst/>
                <a:latin typeface="Segoe UI" panose="020B0502040204020203" pitchFamily="34" charset="0"/>
              </a:rPr>
              <a:t>If you need to, you can take the assessment multiple times before the certification expiration date. There’s a 24-hour waiting period after the first attempt, but there’s no waiting period for any subsequent attempts.</a:t>
            </a:r>
          </a:p>
          <a:p>
            <a:endParaRPr lang="en-US" sz="1200" b="0" dirty="0">
              <a:solidFill>
                <a:srgbClr val="2F2F2F"/>
              </a:solidFill>
              <a:effectLst/>
              <a:latin typeface="Segoe UI" panose="020B0502040204020203" pitchFamily="34" charset="0"/>
            </a:endParaRPr>
          </a:p>
          <a:p>
            <a:r>
              <a:rPr lang="en-US" sz="1200" b="0" dirty="0">
                <a:solidFill>
                  <a:srgbClr val="2F2F2F"/>
                </a:solidFill>
                <a:effectLst/>
                <a:latin typeface="Segoe UI" panose="020B0502040204020203" pitchFamily="34" charset="0"/>
              </a:rPr>
              <a:t>I renewed my Azure Database Administrator cert with a short online assessment, free, and on-demand.</a:t>
            </a:r>
          </a:p>
        </p:txBody>
      </p:sp>
      <p:sp>
        <p:nvSpPr>
          <p:cNvPr id="4" name="Slide Number Placeholder 3"/>
          <p:cNvSpPr>
            <a:spLocks noGrp="1"/>
          </p:cNvSpPr>
          <p:nvPr>
            <p:ph type="sldNum" sz="quarter" idx="10"/>
          </p:nvPr>
        </p:nvSpPr>
        <p:spPr/>
        <p:txBody>
          <a:bodyPr/>
          <a:lstStyle/>
          <a:p>
            <a:fld id="{966FAD78-1551-4070-85DE-2E0D872D5203}" type="slidenum">
              <a:rPr lang="en-US" smtClean="0"/>
              <a:t>9</a:t>
            </a:fld>
            <a:endParaRPr lang="en-US" dirty="0"/>
          </a:p>
        </p:txBody>
      </p:sp>
    </p:spTree>
    <p:extLst>
      <p:ext uri="{BB962C8B-B14F-4D97-AF65-F5344CB8AC3E}">
        <p14:creationId xmlns:p14="http://schemas.microsoft.com/office/powerpoint/2010/main" val="900679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7/24/2024</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dirty="0"/>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dirty="0"/>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dirty="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dirty="0"/>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dirty="0"/>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dirty="0">
                <a:solidFill>
                  <a:schemeClr val="bg1"/>
                </a:solidFill>
                <a:latin typeface="+mj-lt"/>
              </a:rPr>
              <a:t>20+</a:t>
            </a:r>
            <a:r>
              <a:rPr lang="en-US" sz="1800" dirty="0">
                <a:solidFill>
                  <a:schemeClr val="bg1"/>
                </a:solidFill>
                <a:latin typeface="+mj-lt"/>
              </a:rPr>
              <a:t> </a:t>
            </a:r>
            <a:br>
              <a:rPr lang="en-US" sz="1800" dirty="0">
                <a:solidFill>
                  <a:schemeClr val="bg1"/>
                </a:solidFill>
                <a:latin typeface="+mj-lt"/>
              </a:rPr>
            </a:br>
            <a:r>
              <a:rPr lang="en-US" sz="1800" dirty="0">
                <a:solidFill>
                  <a:schemeClr val="bg1"/>
                </a:solidFill>
                <a:latin typeface="+mj-lt"/>
              </a:rPr>
              <a:t>years in, and we still have </a:t>
            </a:r>
            <a:br>
              <a:rPr lang="en-US" sz="1800" dirty="0">
                <a:solidFill>
                  <a:schemeClr val="bg1"/>
                </a:solidFill>
                <a:latin typeface="+mj-lt"/>
              </a:rPr>
            </a:br>
            <a:r>
              <a:rPr lang="en-US" sz="1800" dirty="0">
                <a:solidFill>
                  <a:schemeClr val="bg1"/>
                </a:solidFill>
                <a:latin typeface="+mj-lt"/>
              </a:rPr>
              <a:t>that startup energy</a:t>
            </a:r>
          </a:p>
          <a:p>
            <a:pPr algn="ctr">
              <a:spcAft>
                <a:spcPts val="600"/>
              </a:spcAft>
            </a:pPr>
            <a:endParaRPr lang="en-US" sz="1800" dirty="0">
              <a:solidFill>
                <a:schemeClr val="bg1"/>
              </a:solidFill>
              <a:latin typeface="+mj-lt"/>
            </a:endParaRPr>
          </a:p>
          <a:p>
            <a:pPr algn="ctr">
              <a:spcAft>
                <a:spcPts val="0"/>
              </a:spcAft>
            </a:pPr>
            <a:r>
              <a:rPr lang="en-US" sz="4800" dirty="0">
                <a:solidFill>
                  <a:schemeClr val="bg1"/>
                </a:solidFill>
                <a:latin typeface="+mj-lt"/>
              </a:rPr>
              <a:t>4</a:t>
            </a:r>
            <a:br>
              <a:rPr lang="en-US" sz="4800" dirty="0">
                <a:solidFill>
                  <a:schemeClr val="bg1"/>
                </a:solidFill>
                <a:latin typeface="+mj-lt"/>
              </a:rPr>
            </a:br>
            <a:r>
              <a:rPr lang="en-US" sz="1800" dirty="0">
                <a:solidFill>
                  <a:schemeClr val="bg1"/>
                </a:solidFill>
                <a:latin typeface="+mj-lt"/>
              </a:rPr>
              <a:t>region offices</a:t>
            </a:r>
          </a:p>
          <a:p>
            <a:pPr algn="ctr">
              <a:spcAft>
                <a:spcPts val="600"/>
              </a:spcAft>
            </a:pPr>
            <a:endParaRPr lang="en-US" sz="1800" dirty="0">
              <a:solidFill>
                <a:schemeClr val="bg1"/>
              </a:solidFill>
              <a:latin typeface="+mj-lt"/>
            </a:endParaRPr>
          </a:p>
          <a:p>
            <a:pPr algn="ctr">
              <a:spcAft>
                <a:spcPts val="0"/>
              </a:spcAft>
            </a:pPr>
            <a:r>
              <a:rPr lang="en-US" sz="4800" dirty="0">
                <a:solidFill>
                  <a:schemeClr val="bg1"/>
                </a:solidFill>
                <a:latin typeface="+mj-lt"/>
              </a:rPr>
              <a:t>250+</a:t>
            </a:r>
            <a:br>
              <a:rPr lang="en-US" sz="4800" dirty="0">
                <a:solidFill>
                  <a:schemeClr val="bg1"/>
                </a:solidFill>
                <a:latin typeface="+mj-lt"/>
              </a:rPr>
            </a:br>
            <a:r>
              <a:rPr lang="en-US" sz="1800" dirty="0">
                <a:solidFill>
                  <a:schemeClr val="bg1"/>
                </a:solidFill>
                <a:latin typeface="+mj-lt"/>
              </a:rPr>
              <a:t>sparkies and growing</a:t>
            </a:r>
          </a:p>
          <a:p>
            <a:pPr algn="ctr">
              <a:spcAft>
                <a:spcPts val="600"/>
              </a:spcAft>
            </a:pPr>
            <a:endParaRPr lang="en-US" sz="1800" dirty="0">
              <a:solidFill>
                <a:schemeClr val="bg1"/>
              </a:solidFill>
              <a:latin typeface="+mj-lt"/>
            </a:endParaRPr>
          </a:p>
          <a:p>
            <a:pPr algn="ctr">
              <a:spcAft>
                <a:spcPts val="0"/>
              </a:spcAft>
            </a:pPr>
            <a:r>
              <a:rPr lang="en-US" sz="4800" dirty="0">
                <a:solidFill>
                  <a:schemeClr val="bg1"/>
                </a:solidFill>
                <a:latin typeface="+mj-lt"/>
              </a:rPr>
              <a:t>300+</a:t>
            </a:r>
          </a:p>
          <a:p>
            <a:pPr algn="ctr">
              <a:spcAft>
                <a:spcPts val="0"/>
              </a:spcAft>
            </a:pPr>
            <a:r>
              <a:rPr lang="en-US" sz="1800" dirty="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dirty="0">
                <a:solidFill>
                  <a:srgbClr val="003830"/>
                </a:solidFill>
                <a:latin typeface="Calibri Light" panose="020F0302020204030204"/>
              </a:rPr>
              <a:t>Engaged throughout</a:t>
            </a:r>
          </a:p>
          <a:p>
            <a:r>
              <a:rPr lang="en-US" sz="4800" dirty="0">
                <a:solidFill>
                  <a:srgbClr val="003830"/>
                </a:solidFill>
                <a:latin typeface="Calibri Light" panose="020F0302020204030204"/>
              </a:rPr>
              <a:t>the </a:t>
            </a:r>
            <a:r>
              <a:rPr lang="en-US" sz="4800" dirty="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cs typeface="Segoe UI Semilight" panose="020B0402040204020203" pitchFamily="34" charset="0"/>
              </a:rPr>
              <a:t>OUR </a:t>
            </a:r>
            <a:r>
              <a:rPr lang="en-US" sz="1600" kern="0" spc="-41" dirty="0">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ea typeface="Apex New Light" pitchFamily="50" charset="0"/>
                <a:cs typeface="Segoe UI Semilight" panose="020B0402040204020203" pitchFamily="34" charset="0"/>
              </a:rPr>
              <a:t>WHY</a:t>
            </a:r>
            <a:br>
              <a:rPr lang="en-US" sz="1800" kern="0" spc="-41" dirty="0">
                <a:solidFill>
                  <a:schemeClr val="tx1"/>
                </a:solidFill>
                <a:latin typeface="+mj-lt"/>
                <a:ea typeface="Apex New Light" pitchFamily="50" charset="0"/>
                <a:cs typeface="Segoe UI Semilight" panose="020B0402040204020203" pitchFamily="34" charset="0"/>
              </a:rPr>
            </a:br>
            <a:r>
              <a:rPr lang="en-US" sz="1800" kern="0" spc="-41" dirty="0">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ea typeface="Apex New Light" pitchFamily="50" charset="0"/>
                <a:cs typeface="Segoe UI Semilight" panose="020B0402040204020203" pitchFamily="34" charset="0"/>
              </a:rPr>
              <a:t>WHY</a:t>
            </a:r>
            <a:br>
              <a:rPr lang="en-US" sz="1800" kern="0" spc="-41" dirty="0">
                <a:solidFill>
                  <a:schemeClr val="bg1"/>
                </a:solidFill>
                <a:latin typeface="+mj-lt"/>
                <a:ea typeface="Apex New Light" pitchFamily="50" charset="0"/>
                <a:cs typeface="Segoe UI Semilight" panose="020B0402040204020203" pitchFamily="34" charset="0"/>
              </a:rPr>
            </a:br>
            <a:r>
              <a:rPr lang="en-US" sz="1800" kern="0" spc="-41" dirty="0">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dirty="0"/>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dirty="0"/>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dirty="0"/>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7/24/2024</a:t>
            </a:fld>
            <a:endParaRPr lang="en-US" dirty="0"/>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dirty="0"/>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dirty="0"/>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dirty="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dirty="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dirty="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dirty="0"/>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dirty="0"/>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7/24/2024</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7/24/2024</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dirty="0"/>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7/24/2024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7/24/2024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hyperlink" Target="https://aka.ms/MicrosoftLearnBlog" TargetMode="External"/><Relationship Id="rId3" Type="http://schemas.openxmlformats.org/officeDocument/2006/relationships/hyperlink" Target="https://borntolearn.mslearn.net/b/weblog/archive/2014/03/10/certification-update-sql-server-2014" TargetMode="External"/><Relationship Id="rId7" Type="http://schemas.openxmlformats.org/officeDocument/2006/relationships/hyperlink" Target="https://docs.microsoft.com/en-us/certifications/exams/az-900"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hyperlink" Target="https://docs.microsoft.com/en-us/certifications/posts/new-role-based-certification-and-training-is-here" TargetMode="External"/><Relationship Id="rId5" Type="http://schemas.openxmlformats.org/officeDocument/2006/relationships/hyperlink" Target="https://docs.microsoft.com/en-us/certifications/browse/" TargetMode="External"/><Relationship Id="rId4" Type="http://schemas.openxmlformats.org/officeDocument/2006/relationships/hyperlink" Target="https://www.microsoft.com/learning/en-us/exam-70-463.aspx"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54.xml"/><Relationship Id="rId5" Type="http://schemas.openxmlformats.org/officeDocument/2006/relationships/image" Target="../media/image41.jpe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8.xml"/><Relationship Id="rId5" Type="http://schemas.openxmlformats.org/officeDocument/2006/relationships/image" Target="../media/image43.jpeg"/><Relationship Id="rId4" Type="http://schemas.openxmlformats.org/officeDocument/2006/relationships/hyperlink" Target="https://www.thewallsproject.org/programs/futures_fun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home.pearsonvue.com/voc/2021-report" TargetMode="External"/><Relationship Id="rId5" Type="http://schemas.openxmlformats.org/officeDocument/2006/relationships/hyperlink" Target="https://query.prod.cms.rt.microsoft.com/cms/api/am/binary/RE4FRd2" TargetMode="External"/><Relationship Id="rId4" Type="http://schemas.openxmlformats.org/officeDocument/2006/relationships/hyperlink" Target="https://certification.comptia.org/docs/default-source/downloadablefiles/hr-perceptions-of-it-training-and-certification.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certifications/browse"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learn.microsoft.com/training/career-path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hand holding a pen and shading circles on a sheet">
            <a:extLst>
              <a:ext uri="{FF2B5EF4-FFF2-40B4-BE49-F238E27FC236}">
                <a16:creationId xmlns:a16="http://schemas.microsoft.com/office/drawing/2014/main" id="{29C46273-70C3-8109-0090-625BDAE1D243}"/>
              </a:ext>
            </a:extLst>
          </p:cNvPr>
          <p:cNvPicPr>
            <a:picLocks noChangeAspect="1"/>
          </p:cNvPicPr>
          <p:nvPr/>
        </p:nvPicPr>
        <p:blipFill rotWithShape="1">
          <a:blip r:embed="rId3">
            <a:duotone>
              <a:prstClr val="black"/>
              <a:schemeClr val="bg1">
                <a:tint val="45000"/>
                <a:satMod val="400000"/>
              </a:schemeClr>
            </a:duotone>
            <a:alphaModFix amt="25000"/>
          </a:blip>
          <a:srcRect t="873" b="2560"/>
          <a:stretch/>
        </p:blipFill>
        <p:spPr>
          <a:xfrm>
            <a:off x="782696" y="29548"/>
            <a:ext cx="10691225" cy="6013845"/>
          </a:xfrm>
          <a:prstGeom prst="rect">
            <a:avLst/>
          </a:prstGeom>
        </p:spPr>
      </p:pic>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2187555" y="657038"/>
            <a:ext cx="8176438" cy="2702018"/>
          </a:xfrm>
          <a:noFill/>
        </p:spPr>
        <p:txBody>
          <a:bodyPr vert="horz" lIns="91440" tIns="45720" rIns="91440" bIns="45720" rtlCol="0" anchor="b">
            <a:normAutofit/>
          </a:bodyPr>
          <a:lstStyle/>
          <a:p>
            <a:pPr algn="ctr"/>
            <a:r>
              <a:rPr lang="en-US" sz="4800" b="1" kern="1200" dirty="0">
                <a:solidFill>
                  <a:schemeClr val="bg1"/>
                </a:solidFill>
                <a:latin typeface="+mj-lt"/>
                <a:ea typeface="+mj-ea"/>
                <a:cs typeface="+mj-cs"/>
              </a:rPr>
              <a:t>Think Like a Certification Exam</a:t>
            </a:r>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2618174" y="3427487"/>
            <a:ext cx="7315200" cy="2615906"/>
          </a:xfrm>
          <a:noFill/>
        </p:spPr>
        <p:txBody>
          <a:bodyPr vert="horz" lIns="91440" tIns="45720" rIns="91440" bIns="45720" rtlCol="0" anchor="t">
            <a:normAutofit/>
          </a:bodyPr>
          <a:lstStyle/>
          <a:p>
            <a:pPr algn="ctr"/>
            <a:endParaRPr lang="en-US" kern="1200" dirty="0">
              <a:solidFill>
                <a:schemeClr val="bg1"/>
              </a:solidFill>
              <a:latin typeface="+mn-lt"/>
              <a:ea typeface="+mn-ea"/>
              <a:cs typeface="+mn-cs"/>
            </a:endParaRPr>
          </a:p>
          <a:p>
            <a:pPr algn="ctr"/>
            <a:r>
              <a:rPr lang="en-US" kern="1200" dirty="0">
                <a:solidFill>
                  <a:schemeClr val="bg1"/>
                </a:solidFill>
                <a:latin typeface="+mn-lt"/>
                <a:ea typeface="+mn-ea"/>
                <a:cs typeface="+mn-cs"/>
              </a:rPr>
              <a:t>William Assaf, Microsoft</a:t>
            </a:r>
          </a:p>
        </p:txBody>
      </p:sp>
    </p:spTree>
    <p:extLst>
      <p:ext uri="{BB962C8B-B14F-4D97-AF65-F5344CB8AC3E}">
        <p14:creationId xmlns:p14="http://schemas.microsoft.com/office/powerpoint/2010/main" val="1255836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 exams? In this economy?</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32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on a Cert Exam?</a:t>
            </a:r>
          </a:p>
        </p:txBody>
      </p:sp>
      <p:sp>
        <p:nvSpPr>
          <p:cNvPr id="3" name="Content Placeholder 2"/>
          <p:cNvSpPr>
            <a:spLocks noGrp="1"/>
          </p:cNvSpPr>
          <p:nvPr>
            <p:ph idx="1"/>
          </p:nvPr>
        </p:nvSpPr>
        <p:spPr/>
        <p:txBody>
          <a:bodyPr>
            <a:noAutofit/>
          </a:bodyPr>
          <a:lstStyle/>
          <a:p>
            <a:r>
              <a:rPr lang="en-US" sz="4400" dirty="0"/>
              <a:t>Review the domain of the exam. </a:t>
            </a:r>
          </a:p>
          <a:p>
            <a:pPr lvl="1"/>
            <a:r>
              <a:rPr lang="en-US" sz="4000" dirty="0"/>
              <a:t>Each exam comes with a study guide.</a:t>
            </a:r>
          </a:p>
          <a:p>
            <a:pPr lvl="1"/>
            <a:r>
              <a:rPr lang="en-US" sz="4000" dirty="0"/>
              <a:t>Unfamiliar features? Find out more.</a:t>
            </a:r>
          </a:p>
          <a:p>
            <a:pPr lvl="1"/>
            <a:r>
              <a:rPr lang="en-US" sz="4000" dirty="0"/>
              <a:t>Something you’ve never done before? Try!</a:t>
            </a:r>
          </a:p>
          <a:p>
            <a:pPr lvl="1"/>
            <a:endParaRPr lang="en-US" sz="4000" dirty="0"/>
          </a:p>
          <a:p>
            <a:endParaRPr lang="en-US" sz="4400" dirty="0"/>
          </a:p>
          <a:p>
            <a:r>
              <a:rPr lang="en-US" sz="4400" dirty="0"/>
              <a:t>Then, use the free resources…</a:t>
            </a:r>
          </a:p>
          <a:p>
            <a:pPr lvl="1"/>
            <a:endParaRPr lang="en-US" sz="4400" dirty="0"/>
          </a:p>
          <a:p>
            <a:pPr lvl="1"/>
            <a:endParaRPr lang="en-US" sz="4400" dirty="0"/>
          </a:p>
          <a:p>
            <a:pPr marL="457200" lvl="1" indent="0">
              <a:buNone/>
            </a:pPr>
            <a:endParaRPr lang="en-US" sz="44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Microsoft resources</a:t>
            </a:r>
          </a:p>
        </p:txBody>
      </p:sp>
      <p:sp>
        <p:nvSpPr>
          <p:cNvPr id="3" name="Content Placeholder 2"/>
          <p:cNvSpPr>
            <a:spLocks noGrp="1"/>
          </p:cNvSpPr>
          <p:nvPr>
            <p:ph idx="1"/>
          </p:nvPr>
        </p:nvSpPr>
        <p:spPr/>
        <p:txBody>
          <a:bodyPr>
            <a:noAutofit/>
          </a:bodyPr>
          <a:lstStyle/>
          <a:p>
            <a:r>
              <a:rPr lang="en-US" sz="4000" dirty="0"/>
              <a:t>Microsoft’s training content on Azure topics is good, with </a:t>
            </a:r>
            <a:r>
              <a:rPr lang="en-US" sz="4000" b="1" dirty="0"/>
              <a:t>in-browser free sandboxes.</a:t>
            </a:r>
          </a:p>
          <a:p>
            <a:pPr lvl="1"/>
            <a:r>
              <a:rPr lang="en-US" sz="3600" b="1" dirty="0"/>
              <a:t>Actual</a:t>
            </a:r>
            <a:r>
              <a:rPr lang="en-US" sz="3600" dirty="0"/>
              <a:t> Azure resources, for free!</a:t>
            </a:r>
          </a:p>
          <a:p>
            <a:r>
              <a:rPr lang="en-US" sz="4000" dirty="0"/>
              <a:t>Demo the exam experience</a:t>
            </a:r>
          </a:p>
          <a:p>
            <a:pPr lvl="1"/>
            <a:r>
              <a:rPr lang="en-US" sz="3600" dirty="0"/>
              <a:t>Become familiar with interface, question types</a:t>
            </a:r>
          </a:p>
          <a:p>
            <a:r>
              <a:rPr lang="en-US" sz="4000" dirty="0"/>
              <a:t>Most Microsoft certification exams now have </a:t>
            </a:r>
            <a:r>
              <a:rPr lang="en-US" sz="4000" b="1" dirty="0"/>
              <a:t>free 50-question practice assessments. </a:t>
            </a:r>
          </a:p>
          <a:p>
            <a:pPr lvl="1"/>
            <a:r>
              <a:rPr lang="en-US" sz="3600" dirty="0"/>
              <a:t>Practice exams started rolling out in Jan 2023</a:t>
            </a:r>
          </a:p>
          <a:p>
            <a:pPr lvl="1"/>
            <a:r>
              <a:rPr lang="en-US" sz="3600" dirty="0"/>
              <a:t>Use practice questions to find weak spots.</a:t>
            </a:r>
          </a:p>
        </p:txBody>
      </p:sp>
    </p:spTree>
    <p:extLst>
      <p:ext uri="{BB962C8B-B14F-4D97-AF65-F5344CB8AC3E}">
        <p14:creationId xmlns:p14="http://schemas.microsoft.com/office/powerpoint/2010/main" val="10240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CF331F-E95B-9E65-7539-7A53CD905C76}"/>
              </a:ext>
            </a:extLst>
          </p:cNvPr>
          <p:cNvSpPr/>
          <p:nvPr/>
        </p:nvSpPr>
        <p:spPr>
          <a:xfrm>
            <a:off x="0" y="685800"/>
            <a:ext cx="12192000" cy="63837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Free practice exams</a:t>
            </a:r>
          </a:p>
        </p:txBody>
      </p:sp>
      <p:pic>
        <p:nvPicPr>
          <p:cNvPr id="4" name="practice exam">
            <a:hlinkClick r:id="" action="ppaction://media"/>
            <a:extLst>
              <a:ext uri="{FF2B5EF4-FFF2-40B4-BE49-F238E27FC236}">
                <a16:creationId xmlns:a16="http://schemas.microsoft.com/office/drawing/2014/main" id="{B75A6410-366E-ED7C-9364-A20BD0802B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04173" y="679317"/>
            <a:ext cx="10983654" cy="6178683"/>
          </a:xfrm>
        </p:spPr>
      </p:pic>
    </p:spTree>
    <p:extLst>
      <p:ext uri="{BB962C8B-B14F-4D97-AF65-F5344CB8AC3E}">
        <p14:creationId xmlns:p14="http://schemas.microsoft.com/office/powerpoint/2010/main" val="10129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by doing</a:t>
            </a:r>
          </a:p>
        </p:txBody>
      </p:sp>
      <p:sp>
        <p:nvSpPr>
          <p:cNvPr id="3" name="Content Placeholder 2"/>
          <p:cNvSpPr>
            <a:spLocks noGrp="1"/>
          </p:cNvSpPr>
          <p:nvPr>
            <p:ph idx="1"/>
          </p:nvPr>
        </p:nvSpPr>
        <p:spPr>
          <a:xfrm>
            <a:off x="609600" y="990603"/>
            <a:ext cx="10972800" cy="5572122"/>
          </a:xfrm>
        </p:spPr>
        <p:txBody>
          <a:bodyPr>
            <a:normAutofit lnSpcReduction="10000"/>
          </a:bodyPr>
          <a:lstStyle/>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Create one, it’s educational.</a:t>
            </a:r>
          </a:p>
          <a:p>
            <a:pPr lvl="1"/>
            <a:r>
              <a:rPr lang="en-US" sz="4000" dirty="0"/>
              <a:t>Invest time in your career.</a:t>
            </a:r>
          </a:p>
          <a:p>
            <a:pPr lvl="1"/>
            <a:r>
              <a:rPr lang="en-US" sz="4000" dirty="0"/>
              <a:t>Look for free credits for students, new accounts, from work, etc. </a:t>
            </a:r>
          </a:p>
          <a:p>
            <a:pPr lvl="2"/>
            <a:r>
              <a:rPr lang="en-US" sz="3600" dirty="0"/>
              <a:t>Use Learn sandboxes that are part of Learn Training modules or other free labs to get real hands-on experience.</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New product capabilities/features often get a special focus on exams.</a:t>
            </a:r>
          </a:p>
          <a:p>
            <a:pPr lvl="1"/>
            <a:r>
              <a:rPr lang="en-US" sz="3600" dirty="0"/>
              <a:t>Exams are regularly updated with new questions.</a:t>
            </a:r>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Constraints on Writers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17</a:t>
            </a:fld>
            <a:endParaRPr lang="en-US" dirty="0"/>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p>
          <a:p>
            <a:pPr marL="1028700" lvl="1" indent="-571500">
              <a:buFont typeface="Arial" panose="020B0604020202020204" pitchFamily="34" charset="0"/>
              <a:buChar char="•"/>
            </a:pPr>
            <a:r>
              <a:rPr lang="en-US" sz="3600"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Exam writers can't make stuff up.</a:t>
            </a:r>
            <a:r>
              <a:rPr lang="en-US" b="0" dirty="0">
                <a:solidFill>
                  <a:schemeClr val="tx1"/>
                </a:solidFill>
                <a:latin typeface="+mn-lt"/>
              </a:rPr>
              <a:t> </a:t>
            </a:r>
          </a:p>
          <a:p>
            <a:pPr marL="1028700" lvl="1" indent="-571500">
              <a:buFont typeface="Arial" panose="020B0604020202020204" pitchFamily="34" charset="0"/>
              <a:buChar char="•"/>
            </a:pPr>
            <a:r>
              <a:rPr lang="en-US" sz="3600" b="0" dirty="0">
                <a:solidFill>
                  <a:schemeClr val="tx1"/>
                </a:solidFill>
                <a:latin typeface="+mn-lt"/>
              </a:rPr>
              <a:t>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a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18</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a:p>
            <a:pPr marL="514350" indent="-514350">
              <a:buFont typeface="+mj-lt"/>
              <a:buAutoNum type="arabicPeriod"/>
            </a:pPr>
            <a:r>
              <a:rPr lang="en-US" sz="3200" b="0" dirty="0">
                <a:solidFill>
                  <a:schemeClr val="tx1"/>
                </a:solidFill>
                <a:latin typeface="+mn-lt"/>
              </a:rPr>
              <a:t>Only…</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“Only”</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19</a:t>
            </a:fld>
            <a:endParaRPr lang="en-US" dirty="0"/>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 are not in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dirty="0"/>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a:t>
            </a:r>
            <a:r>
              <a:rPr lang="en-US" sz="3200" dirty="0">
                <a:solidFill>
                  <a:schemeClr val="tx1"/>
                </a:solidFill>
                <a:latin typeface="+mn-lt"/>
              </a:rPr>
              <a:t>distractors (wrong answers)</a:t>
            </a:r>
            <a:r>
              <a:rPr lang="en-US" sz="3200" b="0" dirty="0">
                <a:solidFill>
                  <a:schemeClr val="tx1"/>
                </a:solidFill>
                <a:latin typeface="+mn-lt"/>
              </a:rPr>
              <a:t>.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dirty="0"/>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sz="3800" b="0" dirty="0">
                <a:solidFill>
                  <a:schemeClr val="tx1"/>
                </a:solidFill>
                <a:latin typeface="+mn-lt"/>
              </a:rPr>
              <a:t>If two answers seem correct, </a:t>
            </a:r>
            <a:br>
              <a:rPr lang="en-US" sz="3800" b="0" dirty="0">
                <a:solidFill>
                  <a:schemeClr val="tx1"/>
                </a:solidFill>
                <a:latin typeface="+mn-lt"/>
              </a:rPr>
            </a:br>
            <a:r>
              <a:rPr lang="en-US" sz="3800" b="0" dirty="0">
                <a:solidFill>
                  <a:schemeClr val="tx1"/>
                </a:solidFill>
                <a:latin typeface="+mn-lt"/>
              </a:rPr>
              <a:t>there IS a differentiator somewhere in the question. </a:t>
            </a:r>
          </a:p>
          <a:p>
            <a:pPr marL="571500" indent="-571500">
              <a:buFont typeface="Arial" panose="020B0604020202020204" pitchFamily="34" charset="0"/>
              <a:buChar char="•"/>
            </a:pPr>
            <a:r>
              <a:rPr lang="en-US" sz="3800" b="0" dirty="0">
                <a:solidFill>
                  <a:schemeClr val="tx1"/>
                </a:solidFill>
                <a:latin typeface="+mn-lt"/>
              </a:rPr>
              <a:t>Read the question carefully, note details.</a:t>
            </a:r>
          </a:p>
          <a:p>
            <a:pPr marL="571500" indent="-571500">
              <a:buFont typeface="Arial" panose="020B0604020202020204" pitchFamily="34" charset="0"/>
              <a:buChar char="•"/>
            </a:pPr>
            <a:r>
              <a:rPr lang="en-US" sz="3800" b="0" dirty="0">
                <a:solidFill>
                  <a:schemeClr val="tx1"/>
                </a:solidFill>
                <a:latin typeface="+mn-lt"/>
              </a:rPr>
              <a:t>At some point, the question writer introduced a </a:t>
            </a:r>
            <a:r>
              <a:rPr lang="en-US" sz="3800" dirty="0">
                <a:solidFill>
                  <a:schemeClr val="tx1"/>
                </a:solidFill>
                <a:latin typeface="+mn-lt"/>
              </a:rPr>
              <a:t>factor</a:t>
            </a:r>
            <a:r>
              <a:rPr lang="en-US" sz="3800" b="0" dirty="0">
                <a:solidFill>
                  <a:schemeClr val="tx1"/>
                </a:solidFill>
                <a:latin typeface="+mn-lt"/>
              </a:rPr>
              <a:t> in the question to make sure there is </a:t>
            </a:r>
            <a:br>
              <a:rPr lang="en-US" sz="3800" b="0" dirty="0">
                <a:solidFill>
                  <a:schemeClr val="tx1"/>
                </a:solidFill>
                <a:latin typeface="+mn-lt"/>
              </a:rPr>
            </a:br>
            <a:r>
              <a:rPr lang="en-US" sz="3800" dirty="0">
                <a:solidFill>
                  <a:schemeClr val="tx1"/>
                </a:solidFill>
                <a:latin typeface="+mn-lt"/>
              </a:rPr>
              <a:t>one right answer </a:t>
            </a:r>
            <a:r>
              <a:rPr lang="en-US" sz="3800" b="0" dirty="0">
                <a:solidFill>
                  <a:schemeClr val="tx1"/>
                </a:solidFill>
                <a:latin typeface="+mn-lt"/>
              </a:rPr>
              <a:t>and other options are 100% wrong.</a:t>
            </a:r>
          </a:p>
          <a:p>
            <a:pPr marL="571500" indent="-571500">
              <a:buFont typeface="Arial" panose="020B0604020202020204" pitchFamily="34" charset="0"/>
              <a:buChar char="•"/>
            </a:pPr>
            <a:r>
              <a:rPr lang="en-US" sz="3800" b="0" dirty="0">
                <a:solidFill>
                  <a:schemeClr val="tx1"/>
                </a:solidFill>
                <a:latin typeface="+mn-lt"/>
              </a:rPr>
              <a:t>Writing wrong answers is more difficult than correct!</a:t>
            </a:r>
          </a:p>
          <a:p>
            <a:pPr marL="571500" indent="-571500">
              <a:buFont typeface="Arial" panose="020B0604020202020204" pitchFamily="34" charset="0"/>
              <a:buChar char="•"/>
            </a:pPr>
            <a:r>
              <a:rPr lang="en-US" sz="3800" b="0" dirty="0">
                <a:solidFill>
                  <a:schemeClr val="tx1"/>
                </a:solidFill>
                <a:latin typeface="+mn-lt"/>
              </a:rPr>
              <a:t>Domain drift: adding complexity changes the topic of the question.</a:t>
            </a:r>
          </a:p>
          <a:p>
            <a:pPr marL="571500" indent="-571500">
              <a:buFont typeface="Arial" panose="020B0604020202020204" pitchFamily="34" charset="0"/>
              <a:buChar char="•"/>
            </a:pPr>
            <a:r>
              <a:rPr lang="en-US" sz="3800" b="0" dirty="0">
                <a:solidFill>
                  <a:schemeClr val="tx1"/>
                </a:solidFill>
                <a:latin typeface="+mn-lt"/>
              </a:rPr>
              <a:t>Peanut butter.</a:t>
            </a: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dirty="0"/>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a:t>
            </a:r>
            <a:r>
              <a:rPr lang="en-US" sz="3600" b="0" dirty="0">
                <a:solidFill>
                  <a:srgbClr val="C00000"/>
                </a:solidFill>
                <a:latin typeface="+mn-lt"/>
              </a:rPr>
              <a:t>that will spread the peanut butter </a:t>
            </a:r>
            <a:r>
              <a:rPr lang="en-US" sz="3600" dirty="0">
                <a:solidFill>
                  <a:srgbClr val="C00000"/>
                </a:solidFill>
                <a:latin typeface="+mn-lt"/>
              </a:rPr>
              <a:t>by</a:t>
            </a:r>
            <a:r>
              <a:rPr lang="en-US" sz="3600" b="0" dirty="0">
                <a:solidFill>
                  <a:srgbClr val="C00000"/>
                </a:solidFill>
                <a:latin typeface="+mn-lt"/>
              </a:rPr>
              <a:t> </a:t>
            </a:r>
            <a:r>
              <a:rPr lang="en-US" sz="3600" dirty="0">
                <a:solidFill>
                  <a:srgbClr val="C00000"/>
                </a:solidFill>
                <a:latin typeface="+mn-lt"/>
              </a:rPr>
              <a:t>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dirty="0"/>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that will spread the peanut butter </a:t>
            </a:r>
            <a:r>
              <a:rPr lang="en-US" sz="3600" dirty="0">
                <a:solidFill>
                  <a:schemeClr val="tx1"/>
                </a:solidFill>
                <a:latin typeface="+mn-lt"/>
              </a:rPr>
              <a:t>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dirty="0"/>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dirty="0"/>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dirty="0"/>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dirty="0"/>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a:xfrm>
            <a:off x="1719944" y="521993"/>
            <a:ext cx="3418114" cy="698306"/>
          </a:xfrm>
        </p:spPr>
        <p:txBody>
          <a:bodyPr anchor="t">
            <a:normAutofit/>
          </a:bodyPr>
          <a:lstStyle/>
          <a:p>
            <a:r>
              <a:rPr lang="en-GB" dirty="0"/>
              <a:t>Agenda</a:t>
            </a:r>
          </a:p>
        </p:txBody>
      </p:sp>
      <p:cxnSp>
        <p:nvCxnSpPr>
          <p:cNvPr id="11" name="Straight Connector 1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a:xfrm>
            <a:off x="762000" y="1220300"/>
            <a:ext cx="5856514" cy="5514330"/>
          </a:xfrm>
        </p:spPr>
        <p:txBody>
          <a:bodyPr>
            <a:normAutofit fontScale="92500"/>
          </a:bodyPr>
          <a:lstStyle/>
          <a:p>
            <a:r>
              <a:rPr lang="en-US" b="1" dirty="0"/>
              <a:t>Why take a cert exam?</a:t>
            </a:r>
          </a:p>
          <a:p>
            <a:pPr lvl="1"/>
            <a:r>
              <a:rPr lang="en-US" b="1" dirty="0"/>
              <a:t>Benefits, studies</a:t>
            </a:r>
          </a:p>
          <a:p>
            <a:r>
              <a:rPr lang="en-US" b="1" dirty="0"/>
              <a:t>Who are exams for?</a:t>
            </a:r>
          </a:p>
          <a:p>
            <a:pPr lvl="1"/>
            <a:r>
              <a:rPr lang="en-US" b="1" dirty="0"/>
              <a:t>Career paths and role-based exams</a:t>
            </a:r>
          </a:p>
          <a:p>
            <a:r>
              <a:rPr lang="en-US" b="1" dirty="0"/>
              <a:t>How to prepare for exams</a:t>
            </a:r>
          </a:p>
          <a:p>
            <a:pPr lvl="1"/>
            <a:r>
              <a:rPr lang="en-US" b="1" dirty="0"/>
              <a:t>New Learn resources for exams</a:t>
            </a:r>
          </a:p>
          <a:p>
            <a:r>
              <a:rPr lang="en-US" b="1" dirty="0"/>
              <a:t>What exams try to test</a:t>
            </a:r>
          </a:p>
          <a:p>
            <a:pPr lvl="1"/>
            <a:r>
              <a:rPr lang="en-US" b="1" dirty="0"/>
              <a:t>SME process</a:t>
            </a:r>
          </a:p>
          <a:p>
            <a:r>
              <a:rPr lang="en-US" b="1" dirty="0"/>
              <a:t>How exams are written</a:t>
            </a:r>
          </a:p>
          <a:p>
            <a:pPr lvl="1"/>
            <a:r>
              <a:rPr lang="en-US" b="1" dirty="0"/>
              <a:t>Writing distractors</a:t>
            </a:r>
          </a:p>
          <a:p>
            <a:pPr lvl="1"/>
            <a:r>
              <a:rPr lang="en-US" b="1" dirty="0"/>
              <a:t>Deconstructing wrong answers</a:t>
            </a:r>
          </a:p>
          <a:p>
            <a:r>
              <a:rPr lang="en-US" b="1" dirty="0"/>
              <a:t>Deconstruct fun sample questions</a:t>
            </a:r>
          </a:p>
          <a:p>
            <a:pPr lvl="1"/>
            <a:r>
              <a:rPr lang="en-US" b="1" dirty="0"/>
              <a:t>As time allows</a:t>
            </a:r>
          </a:p>
        </p:txBody>
      </p:sp>
      <p:pic>
        <p:nvPicPr>
          <p:cNvPr id="7" name="Picture 6" descr="Bubble sheet test paper and pencil">
            <a:extLst>
              <a:ext uri="{FF2B5EF4-FFF2-40B4-BE49-F238E27FC236}">
                <a16:creationId xmlns:a16="http://schemas.microsoft.com/office/drawing/2014/main" id="{16F3A946-7F87-DA57-91F3-34057E4F7AE9}"/>
              </a:ext>
            </a:extLst>
          </p:cNvPr>
          <p:cNvPicPr>
            <a:picLocks noChangeAspect="1"/>
          </p:cNvPicPr>
          <p:nvPr/>
        </p:nvPicPr>
        <p:blipFill rotWithShape="1">
          <a:blip r:embed="rId3"/>
          <a:srcRect l="38004"/>
          <a:stretch/>
        </p:blipFill>
        <p:spPr>
          <a:xfrm>
            <a:off x="6850742" y="10"/>
            <a:ext cx="5341257" cy="6857990"/>
          </a:xfrm>
          <a:prstGeom prst="rect">
            <a:avLst/>
          </a:prstGeom>
        </p:spPr>
      </p:pic>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smooth</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chemeClr val="tx1"/>
                </a:solidFill>
                <a:latin typeface="+mn-lt"/>
              </a:rPr>
              <a:t>smooth</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construction to deconstruct</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417757" y="2815052"/>
            <a:ext cx="69315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47025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650040"/>
          </a:xfrm>
        </p:spPr>
        <p:txBody>
          <a:bodyPr>
            <a:normAutofit lnSpcReduction="100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athletics program. You must choose a new varsity sport that uses spherical balls. The sport must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Football (or soccer…)</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524858" y="5464353"/>
            <a:ext cx="309211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7" y="4558810"/>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7" y="5965140"/>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3750311"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789450" y="3335313"/>
            <a:ext cx="169891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272889" y="2812210"/>
            <a:ext cx="293541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5038565" y="4821409"/>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2914022" y="3158376"/>
            <a:ext cx="30801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3" name="Content Placeholder 2"/>
          <p:cNvSpPr>
            <a:spLocks noGrp="1"/>
          </p:cNvSpPr>
          <p:nvPr>
            <p:ph idx="1"/>
          </p:nvPr>
        </p:nvSpPr>
        <p:spPr>
          <a:xfrm>
            <a:off x="711200" y="1020583"/>
            <a:ext cx="10972800" cy="5363898"/>
          </a:xfrm>
        </p:spPr>
        <p:txBody>
          <a:bodyPr>
            <a:normAutofit fontScale="92500"/>
          </a:bodyPr>
          <a:lstStyle/>
          <a:p>
            <a:pPr>
              <a:lnSpc>
                <a:spcPct val="120000"/>
              </a:lnSpc>
              <a:spcBef>
                <a:spcPts val="0"/>
              </a:spcBef>
            </a:pPr>
            <a:r>
              <a:rPr lang="en-US" sz="3200" dirty="0"/>
              <a:t>You are the biologist at a natural freshwater wetland preserve.</a:t>
            </a:r>
          </a:p>
          <a:p>
            <a:pPr>
              <a:lnSpc>
                <a:spcPct val="120000"/>
              </a:lnSpc>
              <a:spcBef>
                <a:spcPts val="0"/>
              </a:spcBef>
            </a:pPr>
            <a:r>
              <a:rPr lang="en-US" sz="3200" dirty="0"/>
              <a:t>You have been instructed to reduce the local mosquito population. You must choose an animal that predates on mosquitos in the larval stage.</a:t>
            </a:r>
          </a:p>
          <a:p>
            <a:pPr>
              <a:lnSpc>
                <a:spcPct val="120000"/>
              </a:lnSpc>
              <a:spcBef>
                <a:spcPts val="0"/>
              </a:spcBef>
            </a:pPr>
            <a:r>
              <a:rPr lang="en-US" sz="3200" dirty="0"/>
              <a:t>You need to choose a natural mosquito predator.</a:t>
            </a:r>
          </a:p>
          <a:p>
            <a:pPr>
              <a:lnSpc>
                <a:spcPct val="120000"/>
              </a:lnSpc>
              <a:spcBef>
                <a:spcPts val="0"/>
              </a:spcBef>
            </a:pPr>
            <a:r>
              <a:rPr lang="en-US" sz="3200" dirty="0"/>
              <a:t>Which animal should you choose?</a:t>
            </a:r>
          </a:p>
          <a:p>
            <a:pPr>
              <a:lnSpc>
                <a:spcPct val="120000"/>
              </a:lnSpc>
              <a:spcBef>
                <a:spcPts val="0"/>
              </a:spcBef>
            </a:pPr>
            <a:r>
              <a:rPr lang="en-US" dirty="0"/>
              <a:t>A. 	Vermilion snapper (</a:t>
            </a:r>
            <a:r>
              <a:rPr lang="en-US" i="1" dirty="0"/>
              <a:t>rhomboplites aurorubens)</a:t>
            </a:r>
            <a:endParaRPr lang="en-US" dirty="0"/>
          </a:p>
          <a:p>
            <a:pPr>
              <a:lnSpc>
                <a:spcPct val="120000"/>
              </a:lnSpc>
              <a:spcBef>
                <a:spcPts val="0"/>
              </a:spcBef>
            </a:pPr>
            <a:r>
              <a:rPr lang="en-US" dirty="0"/>
              <a:t>B. 	Purple martin (</a:t>
            </a:r>
            <a:r>
              <a:rPr lang="en-US" i="1" dirty="0"/>
              <a:t>progne subis)</a:t>
            </a:r>
            <a:endParaRPr lang="en-US" dirty="0"/>
          </a:p>
          <a:p>
            <a:pPr>
              <a:lnSpc>
                <a:spcPct val="120000"/>
              </a:lnSpc>
              <a:spcBef>
                <a:spcPts val="0"/>
              </a:spcBef>
            </a:pPr>
            <a:r>
              <a:rPr lang="en-US" dirty="0"/>
              <a:t>C. 	Brown Bats (</a:t>
            </a:r>
            <a:r>
              <a:rPr lang="en-US" i="1" dirty="0"/>
              <a:t>ptesicus fuscus</a:t>
            </a:r>
            <a:r>
              <a:rPr lang="en-US" dirty="0"/>
              <a:t>)</a:t>
            </a:r>
          </a:p>
          <a:p>
            <a:pPr>
              <a:lnSpc>
                <a:spcPct val="120000"/>
              </a:lnSpc>
              <a:spcBef>
                <a:spcPts val="0"/>
              </a:spcBef>
            </a:pPr>
            <a:r>
              <a:rPr lang="en-US" dirty="0"/>
              <a:t>D. 	Mosquitofish (</a:t>
            </a:r>
            <a:r>
              <a:rPr lang="en-US" i="1" dirty="0"/>
              <a:t>gambusia affinis</a:t>
            </a:r>
            <a:r>
              <a:rPr lang="en-US" dirty="0"/>
              <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3</a:t>
            </a:r>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447369" y="5090461"/>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515617" y="583741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6F37C88-D6E3-CC6D-87A4-8F2E8137BD45}"/>
              </a:ext>
              <a:ext uri="{C183D7F6-B498-43B3-948B-1728B52AA6E4}">
                <adec:decorative xmlns:adec="http://schemas.microsoft.com/office/drawing/2017/decorative" val="1"/>
              </a:ext>
            </a:extLst>
          </p:cNvPr>
          <p:cNvCxnSpPr>
            <a:cxnSpLocks/>
          </p:cNvCxnSpPr>
          <p:nvPr/>
        </p:nvCxnSpPr>
        <p:spPr>
          <a:xfrm flipH="1">
            <a:off x="1447369" y="5564408"/>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1E424FD-50F8-E2EB-A4E4-41FA91BCAD4F}"/>
              </a:ext>
              <a:ext uri="{C183D7F6-B498-43B3-948B-1728B52AA6E4}">
                <adec:decorative xmlns:adec="http://schemas.microsoft.com/office/drawing/2017/decorative" val="1"/>
              </a:ext>
            </a:extLst>
          </p:cNvPr>
          <p:cNvCxnSpPr>
            <a:cxnSpLocks/>
          </p:cNvCxnSpPr>
          <p:nvPr/>
        </p:nvCxnSpPr>
        <p:spPr>
          <a:xfrm flipH="1">
            <a:off x="6515616" y="1531629"/>
            <a:ext cx="200538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05C1B4BD-7E00-9929-4994-4D3893C74649}"/>
              </a:ext>
              <a:ext uri="{C183D7F6-B498-43B3-948B-1728B52AA6E4}">
                <adec:decorative xmlns:adec="http://schemas.microsoft.com/office/drawing/2017/decorative" val="1"/>
              </a:ext>
            </a:extLst>
          </p:cNvPr>
          <p:cNvCxnSpPr>
            <a:cxnSpLocks/>
          </p:cNvCxnSpPr>
          <p:nvPr/>
        </p:nvCxnSpPr>
        <p:spPr>
          <a:xfrm flipH="1">
            <a:off x="1524209" y="4628193"/>
            <a:ext cx="6856116"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6" name="Action Button: Help 25">
            <a:hlinkClick r:id="" action="ppaction://noaction" highlightClick="1"/>
            <a:extLst>
              <a:ext uri="{FF2B5EF4-FFF2-40B4-BE49-F238E27FC236}">
                <a16:creationId xmlns:a16="http://schemas.microsoft.com/office/drawing/2014/main" id="{F8DDA103-188B-CF76-17DC-910723261015}"/>
              </a:ext>
            </a:extLst>
          </p:cNvPr>
          <p:cNvSpPr/>
          <p:nvPr/>
        </p:nvSpPr>
        <p:spPr>
          <a:xfrm>
            <a:off x="6375409" y="5371665"/>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ction Button: Help 27">
            <a:hlinkClick r:id="" action="ppaction://noaction" highlightClick="1"/>
            <a:extLst>
              <a:ext uri="{FF2B5EF4-FFF2-40B4-BE49-F238E27FC236}">
                <a16:creationId xmlns:a16="http://schemas.microsoft.com/office/drawing/2014/main" id="{389CBC24-99BC-3ECF-D42E-97187FF2648D}"/>
              </a:ext>
            </a:extLst>
          </p:cNvPr>
          <p:cNvSpPr/>
          <p:nvPr/>
        </p:nvSpPr>
        <p:spPr>
          <a:xfrm>
            <a:off x="6375409" y="4871931"/>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650040"/>
          </a:xfrm>
        </p:spPr>
        <p:txBody>
          <a:bodyPr>
            <a:normAutofit fontScale="92500" lnSpcReduction="10000"/>
          </a:bodyPr>
          <a:lstStyle/>
          <a:p>
            <a:pPr>
              <a:lnSpc>
                <a:spcPct val="120000"/>
              </a:lnSpc>
              <a:spcBef>
                <a:spcPts val="0"/>
              </a:spcBef>
            </a:pPr>
            <a:r>
              <a:rPr lang="en-US" dirty="0"/>
              <a:t>You are the booking agent for the big upcoming Global Conference of Geography Educators.</a:t>
            </a:r>
          </a:p>
          <a:p>
            <a:pPr>
              <a:lnSpc>
                <a:spcPct val="120000"/>
              </a:lnSpc>
              <a:spcBef>
                <a:spcPts val="0"/>
              </a:spcBef>
            </a:pPr>
            <a:r>
              <a:rPr lang="en-US" dirty="0"/>
              <a:t>The conference needs a live musical act. The band’s name must accurately reflect where the band originated. As of right now, they must still be a performing act. They must not be listed in the Top 40 Weekly’s list of One Hit Wonders.</a:t>
            </a:r>
          </a:p>
          <a:p>
            <a:pPr>
              <a:lnSpc>
                <a:spcPct val="120000"/>
              </a:lnSpc>
              <a:spcBef>
                <a:spcPts val="0"/>
              </a:spcBef>
            </a:pPr>
            <a:r>
              <a:rPr lang="en-US" dirty="0"/>
              <a:t>You need to book a musical act for the conference. </a:t>
            </a:r>
          </a:p>
          <a:p>
            <a:pPr>
              <a:lnSpc>
                <a:spcPct val="120000"/>
              </a:lnSpc>
              <a:spcBef>
                <a:spcPts val="0"/>
              </a:spcBef>
            </a:pPr>
            <a:r>
              <a:rPr lang="en-US" dirty="0"/>
              <a:t>What musical act should you choose?</a:t>
            </a:r>
          </a:p>
          <a:p>
            <a:pPr>
              <a:lnSpc>
                <a:spcPct val="120000"/>
              </a:lnSpc>
              <a:spcBef>
                <a:spcPts val="0"/>
              </a:spcBef>
            </a:pPr>
            <a:r>
              <a:rPr lang="en-US" dirty="0"/>
              <a:t>A. 	Nazareth</a:t>
            </a:r>
          </a:p>
          <a:p>
            <a:pPr>
              <a:lnSpc>
                <a:spcPct val="120000"/>
              </a:lnSpc>
              <a:spcBef>
                <a:spcPts val="0"/>
              </a:spcBef>
            </a:pPr>
            <a:r>
              <a:rPr lang="en-US" dirty="0"/>
              <a:t>B. 	Miami Sound Machine</a:t>
            </a:r>
          </a:p>
          <a:p>
            <a:pPr>
              <a:lnSpc>
                <a:spcPct val="120000"/>
              </a:lnSpc>
              <a:spcBef>
                <a:spcPts val="0"/>
              </a:spcBef>
            </a:pPr>
            <a:r>
              <a:rPr lang="en-US" dirty="0"/>
              <a:t>C. 	Berlin</a:t>
            </a:r>
          </a:p>
          <a:p>
            <a:pPr>
              <a:lnSpc>
                <a:spcPct val="120000"/>
              </a:lnSpc>
              <a:spcBef>
                <a:spcPts val="0"/>
              </a:spcBef>
            </a:pPr>
            <a:r>
              <a:rPr lang="en-US" dirty="0"/>
              <a:t>D. 	Boston</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8" name="Straight Connector 7">
            <a:extLst>
              <a:ext uri="{C183D7F6-B498-43B3-948B-1728B52AA6E4}">
                <adec:decorative xmlns:adec="http://schemas.microsoft.com/office/drawing/2017/decorative" val="1"/>
              </a:ext>
            </a:extLst>
          </p:cNvPr>
          <p:cNvCxnSpPr/>
          <p:nvPr/>
        </p:nvCxnSpPr>
        <p:spPr>
          <a:xfrm flipH="1" flipV="1">
            <a:off x="1638908" y="5618658"/>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39800" y="2725713"/>
            <a:ext cx="637540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2856643" y="577372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CE5DC467-3B64-577B-D874-F847A2E627D0}"/>
              </a:ext>
              <a:ext uri="{C183D7F6-B498-43B3-948B-1728B52AA6E4}">
                <adec:decorative xmlns:adec="http://schemas.microsoft.com/office/drawing/2017/decorative" val="1"/>
              </a:ext>
            </a:extLst>
          </p:cNvPr>
          <p:cNvCxnSpPr/>
          <p:nvPr/>
        </p:nvCxnSpPr>
        <p:spPr>
          <a:xfrm flipH="1" flipV="1">
            <a:off x="1638908" y="4681513"/>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453909-DB9C-BA17-3B16-4D6A72809FE5}"/>
              </a:ext>
              <a:ext uri="{C183D7F6-B498-43B3-948B-1728B52AA6E4}">
                <adec:decorative xmlns:adec="http://schemas.microsoft.com/office/drawing/2017/decorative" val="1"/>
              </a:ext>
            </a:extLst>
          </p:cNvPr>
          <p:cNvCxnSpPr>
            <a:cxnSpLocks/>
          </p:cNvCxnSpPr>
          <p:nvPr/>
        </p:nvCxnSpPr>
        <p:spPr>
          <a:xfrm flipH="1">
            <a:off x="939800" y="3158559"/>
            <a:ext cx="3467100"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83359725-C426-A4D3-C4F1-5BF5E4CB57E3}"/>
              </a:ext>
              <a:ext uri="{C183D7F6-B498-43B3-948B-1728B52AA6E4}">
                <adec:decorative xmlns:adec="http://schemas.microsoft.com/office/drawing/2017/decorative" val="1"/>
              </a:ext>
            </a:extLst>
          </p:cNvPr>
          <p:cNvCxnSpPr>
            <a:cxnSpLocks/>
          </p:cNvCxnSpPr>
          <p:nvPr/>
        </p:nvCxnSpPr>
        <p:spPr>
          <a:xfrm flipH="1">
            <a:off x="1560037" y="51778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33EF3276-408A-878A-CC92-1A805839DB04}"/>
              </a:ext>
              <a:ext uri="{C183D7F6-B498-43B3-948B-1728B52AA6E4}">
                <adec:decorative xmlns:adec="http://schemas.microsoft.com/office/drawing/2017/decorative" val="1"/>
              </a:ext>
            </a:extLst>
          </p:cNvPr>
          <p:cNvCxnSpPr>
            <a:cxnSpLocks/>
          </p:cNvCxnSpPr>
          <p:nvPr/>
        </p:nvCxnSpPr>
        <p:spPr>
          <a:xfrm flipH="1">
            <a:off x="939800" y="3576027"/>
            <a:ext cx="3288443"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A9B79386-BD44-A542-BD82-0488D5A55D95}"/>
              </a:ext>
              <a:ext uri="{C183D7F6-B498-43B3-948B-1728B52AA6E4}">
                <adec:decorative xmlns:adec="http://schemas.microsoft.com/office/drawing/2017/decorative" val="1"/>
              </a:ext>
            </a:extLst>
          </p:cNvPr>
          <p:cNvCxnSpPr>
            <a:cxnSpLocks/>
          </p:cNvCxnSpPr>
          <p:nvPr/>
        </p:nvCxnSpPr>
        <p:spPr>
          <a:xfrm flipH="1">
            <a:off x="1638908" y="4795227"/>
            <a:ext cx="243547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409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1000" fill="hold"/>
                                        <p:tgtEl>
                                          <p:spTgt spid="18"/>
                                        </p:tgtEl>
                                        <p:attrNameLst>
                                          <p:attrName>ppt_w</p:attrName>
                                        </p:attrNameLst>
                                      </p:cBhvr>
                                      <p:tavLst>
                                        <p:tav tm="0">
                                          <p:val>
                                            <p:fltVal val="0"/>
                                          </p:val>
                                        </p:tav>
                                        <p:tav tm="100000">
                                          <p:val>
                                            <p:strVal val="#ppt_w"/>
                                          </p:val>
                                        </p:tav>
                                      </p:tavLst>
                                    </p:anim>
                                    <p:anim calcmode="lin" valueType="num">
                                      <p:cBhvr>
                                        <p:cTn id="28" dur="1000" fill="hold"/>
                                        <p:tgtEl>
                                          <p:spTgt spid="18"/>
                                        </p:tgtEl>
                                        <p:attrNameLst>
                                          <p:attrName>ppt_h</p:attrName>
                                        </p:attrNameLst>
                                      </p:cBhvr>
                                      <p:tavLst>
                                        <p:tav tm="0">
                                          <p:val>
                                            <p:fltVal val="0"/>
                                          </p:val>
                                        </p:tav>
                                        <p:tav tm="100000">
                                          <p:val>
                                            <p:strVal val="#ppt_h"/>
                                          </p:val>
                                        </p:tav>
                                      </p:tavLst>
                                    </p:anim>
                                    <p:anim calcmode="lin" valueType="num">
                                      <p:cBhvr>
                                        <p:cTn id="29" dur="1000" fill="hold"/>
                                        <p:tgtEl>
                                          <p:spTgt spid="18"/>
                                        </p:tgtEl>
                                        <p:attrNameLst>
                                          <p:attrName>style.rotation</p:attrName>
                                        </p:attrNameLst>
                                      </p:cBhvr>
                                      <p:tavLst>
                                        <p:tav tm="0">
                                          <p:val>
                                            <p:fltVal val="90"/>
                                          </p:val>
                                        </p:tav>
                                        <p:tav tm="100000">
                                          <p:val>
                                            <p:fltVal val="0"/>
                                          </p:val>
                                        </p:tav>
                                      </p:tavLst>
                                    </p:anim>
                                    <p:animEffect transition="in" filter="fade">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5</a:t>
            </a:r>
          </a:p>
        </p:txBody>
      </p:sp>
      <p:sp>
        <p:nvSpPr>
          <p:cNvPr id="3" name="Content Placeholder 2"/>
          <p:cNvSpPr>
            <a:spLocks noGrp="1"/>
          </p:cNvSpPr>
          <p:nvPr>
            <p:ph idx="1"/>
          </p:nvPr>
        </p:nvSpPr>
        <p:spPr>
          <a:xfrm>
            <a:off x="609600" y="990603"/>
            <a:ext cx="10972800" cy="5305422"/>
          </a:xfrm>
        </p:spPr>
        <p:txBody>
          <a:bodyPr>
            <a:normAutofit fontScale="85000" lnSpcReduction="10000"/>
          </a:bodyPr>
          <a:lstStyle/>
          <a:p>
            <a:pPr>
              <a:lnSpc>
                <a:spcPct val="120000"/>
              </a:lnSpc>
              <a:spcBef>
                <a:spcPts val="0"/>
              </a:spcBef>
            </a:pPr>
            <a:r>
              <a:rPr lang="en-US" sz="3700" dirty="0"/>
              <a:t>You are a European travel planner.</a:t>
            </a:r>
          </a:p>
          <a:p>
            <a:pPr>
              <a:lnSpc>
                <a:spcPct val="120000"/>
              </a:lnSpc>
              <a:spcBef>
                <a:spcPts val="0"/>
              </a:spcBef>
            </a:pPr>
            <a:r>
              <a:rPr lang="en-US" sz="3700" dirty="0"/>
              <a:t>Your client wants to plan a vacation in the Schengen Area. The countries must be in the European Union and use the Euro as currency. </a:t>
            </a:r>
          </a:p>
          <a:p>
            <a:pPr>
              <a:lnSpc>
                <a:spcPct val="120000"/>
              </a:lnSpc>
              <a:spcBef>
                <a:spcPts val="0"/>
              </a:spcBef>
            </a:pPr>
            <a:r>
              <a:rPr lang="en-US" sz="3700" dirty="0"/>
              <a:t>You need to choose an itinerary for your client’s vacation.</a:t>
            </a:r>
          </a:p>
          <a:p>
            <a:pPr>
              <a:lnSpc>
                <a:spcPct val="120000"/>
              </a:lnSpc>
              <a:spcBef>
                <a:spcPts val="0"/>
              </a:spcBef>
            </a:pPr>
            <a:r>
              <a:rPr lang="en-US" sz="3700" dirty="0"/>
              <a:t>Which country must you not choose?</a:t>
            </a:r>
          </a:p>
          <a:p>
            <a:pPr marL="0" indent="0">
              <a:lnSpc>
                <a:spcPct val="120000"/>
              </a:lnSpc>
              <a:spcBef>
                <a:spcPts val="0"/>
              </a:spcBef>
              <a:buNone/>
            </a:pPr>
            <a:endParaRPr lang="en-US" dirty="0"/>
          </a:p>
          <a:p>
            <a:pPr>
              <a:lnSpc>
                <a:spcPct val="120000"/>
              </a:lnSpc>
              <a:spcBef>
                <a:spcPts val="0"/>
              </a:spcBef>
            </a:pPr>
            <a:r>
              <a:rPr lang="en-US" dirty="0"/>
              <a:t>A. 	Germany</a:t>
            </a:r>
          </a:p>
          <a:p>
            <a:pPr>
              <a:lnSpc>
                <a:spcPct val="120000"/>
              </a:lnSpc>
              <a:spcBef>
                <a:spcPts val="0"/>
              </a:spcBef>
            </a:pPr>
            <a:r>
              <a:rPr lang="en-US" dirty="0"/>
              <a:t>B. 	Denmark</a:t>
            </a:r>
          </a:p>
          <a:p>
            <a:pPr>
              <a:lnSpc>
                <a:spcPct val="120000"/>
              </a:lnSpc>
              <a:spcBef>
                <a:spcPts val="0"/>
              </a:spcBef>
            </a:pPr>
            <a:r>
              <a:rPr lang="en-US" dirty="0"/>
              <a:t>C. 	Croatia</a:t>
            </a:r>
          </a:p>
          <a:p>
            <a:pPr>
              <a:lnSpc>
                <a:spcPct val="120000"/>
              </a:lnSpc>
              <a:spcBef>
                <a:spcPts val="0"/>
              </a:spcBef>
            </a:pPr>
            <a:r>
              <a:rPr lang="en-US" dirty="0"/>
              <a:t>D. 	Portugal</a:t>
            </a:r>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804436" y="5690919"/>
            <a:ext cx="2043695"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824459" y="5286770"/>
            <a:ext cx="2023672"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7994754" y="2026253"/>
            <a:ext cx="3038007"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977454" y="496124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4855472" y="2511307"/>
            <a:ext cx="391243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824459" y="3012919"/>
            <a:ext cx="2983043"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44DABF22-EA19-1EB0-4D96-5005C6326DE7}"/>
              </a:ext>
              <a:ext uri="{C183D7F6-B498-43B3-948B-1728B52AA6E4}">
                <adec:decorative xmlns:adec="http://schemas.microsoft.com/office/drawing/2017/decorative" val="1"/>
              </a:ext>
            </a:extLst>
          </p:cNvPr>
          <p:cNvCxnSpPr>
            <a:cxnSpLocks/>
          </p:cNvCxnSpPr>
          <p:nvPr/>
        </p:nvCxnSpPr>
        <p:spPr>
          <a:xfrm flipV="1">
            <a:off x="609600" y="4527030"/>
            <a:ext cx="0" cy="1768995"/>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C76640F6-EBC8-4AC5-C602-D5915222FA07}"/>
              </a:ext>
            </a:extLst>
          </p:cNvPr>
          <p:cNvSpPr txBox="1"/>
          <p:nvPr/>
        </p:nvSpPr>
        <p:spPr>
          <a:xfrm>
            <a:off x="2968326" y="5381547"/>
            <a:ext cx="5591082" cy="369332"/>
          </a:xfrm>
          <a:prstGeom prst="rect">
            <a:avLst/>
          </a:prstGeom>
          <a:noFill/>
        </p:spPr>
        <p:txBody>
          <a:bodyPr wrap="none" rtlCol="0">
            <a:spAutoFit/>
          </a:bodyPr>
          <a:lstStyle/>
          <a:p>
            <a:r>
              <a:rPr lang="en-US" dirty="0"/>
              <a:t>&lt;- Joined the EU, €, and Schengen area on January 1 2023</a:t>
            </a:r>
          </a:p>
        </p:txBody>
      </p:sp>
      <p:sp>
        <p:nvSpPr>
          <p:cNvPr id="35" name="Action Button: Help 34">
            <a:hlinkClick r:id="" action="ppaction://noaction" highlightClick="1"/>
            <a:extLst>
              <a:ext uri="{FF2B5EF4-FFF2-40B4-BE49-F238E27FC236}">
                <a16:creationId xmlns:a16="http://schemas.microsoft.com/office/drawing/2014/main" id="{DDC0B58E-74A9-90DE-336C-A3286511069C}"/>
              </a:ext>
            </a:extLst>
          </p:cNvPr>
          <p:cNvSpPr/>
          <p:nvPr/>
        </p:nvSpPr>
        <p:spPr>
          <a:xfrm>
            <a:off x="4397836" y="4934527"/>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p:bldP spid="3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cat(s),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6</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don’t I know?</a:t>
            </a:r>
          </a:p>
        </p:txBody>
      </p:sp>
      <p:sp>
        <p:nvSpPr>
          <p:cNvPr id="4" name="Oval 3">
            <a:extLst>
              <a:ext uri="{FF2B5EF4-FFF2-40B4-BE49-F238E27FC236}">
                <a16:creationId xmlns:a16="http://schemas.microsoft.com/office/drawing/2014/main" id="{B7D64EEF-ECF7-19C2-E37C-F57768407B5F}"/>
              </a:ext>
            </a:extLst>
          </p:cNvPr>
          <p:cNvSpPr/>
          <p:nvPr/>
        </p:nvSpPr>
        <p:spPr>
          <a:xfrm>
            <a:off x="1569492" y="2917208"/>
            <a:ext cx="1023583" cy="10235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BAA8A2-E326-B0FB-6292-03046AE6FEDF}"/>
              </a:ext>
            </a:extLst>
          </p:cNvPr>
          <p:cNvSpPr/>
          <p:nvPr/>
        </p:nvSpPr>
        <p:spPr>
          <a:xfrm>
            <a:off x="1569491" y="2917208"/>
            <a:ext cx="1023583" cy="1023583"/>
          </a:xfrm>
          <a:prstGeom prst="ellipse">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4F4049-14E1-6F34-AFFD-B63E889D7585}"/>
              </a:ext>
            </a:extLst>
          </p:cNvPr>
          <p:cNvSpPr/>
          <p:nvPr/>
        </p:nvSpPr>
        <p:spPr>
          <a:xfrm>
            <a:off x="2964690" y="2001101"/>
            <a:ext cx="2855796" cy="2855796"/>
          </a:xfrm>
          <a:prstGeom prst="ellipse">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1D60318-E474-13AB-9B4B-CCC4238D576C}"/>
              </a:ext>
            </a:extLst>
          </p:cNvPr>
          <p:cNvSpPr/>
          <p:nvPr/>
        </p:nvSpPr>
        <p:spPr>
          <a:xfrm>
            <a:off x="6710030" y="1245924"/>
            <a:ext cx="4726344" cy="4366147"/>
          </a:xfrm>
          <a:prstGeom prst="ellipse">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4B5DBD-BA21-47A5-B0BA-260ACB8F2E3A}"/>
              </a:ext>
            </a:extLst>
          </p:cNvPr>
          <p:cNvSpPr txBox="1"/>
          <p:nvPr/>
        </p:nvSpPr>
        <p:spPr>
          <a:xfrm>
            <a:off x="6047598" y="5791189"/>
            <a:ext cx="6051208" cy="646331"/>
          </a:xfrm>
          <a:prstGeom prst="rect">
            <a:avLst/>
          </a:prstGeom>
          <a:noFill/>
          <a:ln w="38100">
            <a:solidFill>
              <a:srgbClr val="FF0000"/>
            </a:solidFill>
          </a:ln>
        </p:spPr>
        <p:txBody>
          <a:bodyPr wrap="none" rtlCol="0">
            <a:spAutoFit/>
          </a:bodyPr>
          <a:lstStyle/>
          <a:p>
            <a:r>
              <a:rPr lang="en-US" sz="3600" b="1" dirty="0">
                <a:solidFill>
                  <a:srgbClr val="FF0000"/>
                </a:solidFill>
              </a:rPr>
              <a:t>What we know we don’t know</a:t>
            </a:r>
          </a:p>
        </p:txBody>
      </p:sp>
      <p:sp>
        <p:nvSpPr>
          <p:cNvPr id="3" name="TextBox 2">
            <a:extLst>
              <a:ext uri="{FF2B5EF4-FFF2-40B4-BE49-F238E27FC236}">
                <a16:creationId xmlns:a16="http://schemas.microsoft.com/office/drawing/2014/main" id="{834F421E-2A9F-CD87-8E1F-5D962DD17873}"/>
              </a:ext>
            </a:extLst>
          </p:cNvPr>
          <p:cNvSpPr txBox="1"/>
          <p:nvPr/>
        </p:nvSpPr>
        <p:spPr>
          <a:xfrm>
            <a:off x="764887" y="5772829"/>
            <a:ext cx="3078920" cy="646331"/>
          </a:xfrm>
          <a:prstGeom prst="rect">
            <a:avLst/>
          </a:prstGeom>
          <a:solidFill>
            <a:srgbClr val="5B9BD5"/>
          </a:solidFill>
        </p:spPr>
        <p:txBody>
          <a:bodyPr wrap="none" rtlCol="0">
            <a:spAutoFit/>
          </a:bodyPr>
          <a:lstStyle/>
          <a:p>
            <a:r>
              <a:rPr lang="en-US" sz="3600" b="1" dirty="0">
                <a:solidFill>
                  <a:schemeClr val="bg1"/>
                </a:solidFill>
              </a:rPr>
              <a:t>What we know</a:t>
            </a:r>
          </a:p>
        </p:txBody>
      </p:sp>
    </p:spTree>
    <p:extLst>
      <p:ext uri="{BB962C8B-B14F-4D97-AF65-F5344CB8AC3E}">
        <p14:creationId xmlns:p14="http://schemas.microsoft.com/office/powerpoint/2010/main" val="9582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7</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50085"/>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8</a:t>
            </a:r>
          </a:p>
        </p:txBody>
      </p:sp>
      <p:sp>
        <p:nvSpPr>
          <p:cNvPr id="3" name="Content Placeholder 2"/>
          <p:cNvSpPr>
            <a:spLocks noGrp="1"/>
          </p:cNvSpPr>
          <p:nvPr>
            <p:ph idx="1"/>
          </p:nvPr>
        </p:nvSpPr>
        <p:spPr>
          <a:xfrm>
            <a:off x="609600" y="990603"/>
            <a:ext cx="10972800" cy="5305422"/>
          </a:xfrm>
        </p:spPr>
        <p:txBody>
          <a:bodyPr>
            <a:normAutofit fontScale="85000" lnSpcReduction="20000"/>
          </a:bodyPr>
          <a:lstStyle/>
          <a:p>
            <a:pPr>
              <a:lnSpc>
                <a:spcPct val="120000"/>
              </a:lnSpc>
              <a:spcBef>
                <a:spcPts val="0"/>
              </a:spcBef>
            </a:pPr>
            <a:r>
              <a:rPr lang="en-US" sz="3700" dirty="0"/>
              <a:t>You are a photographer for a nature magazine.</a:t>
            </a:r>
          </a:p>
          <a:p>
            <a:pPr>
              <a:lnSpc>
                <a:spcPct val="120000"/>
              </a:lnSpc>
              <a:spcBef>
                <a:spcPts val="0"/>
              </a:spcBef>
            </a:pPr>
            <a:r>
              <a:rPr lang="en-US" sz="3700" dirty="0"/>
              <a:t>You must choose an island with a human population of at least 1 million. It must be among the Top 10 islands by size and home to a mountain in the Top 50 tallest peaks. </a:t>
            </a:r>
          </a:p>
          <a:p>
            <a:pPr>
              <a:lnSpc>
                <a:spcPct val="120000"/>
              </a:lnSpc>
              <a:spcBef>
                <a:spcPts val="0"/>
              </a:spcBef>
            </a:pPr>
            <a:r>
              <a:rPr lang="en-US" sz="3700" dirty="0"/>
              <a:t>You need to choose an island for an upcoming nature documentary.</a:t>
            </a:r>
          </a:p>
          <a:p>
            <a:pPr>
              <a:lnSpc>
                <a:spcPct val="120000"/>
              </a:lnSpc>
              <a:spcBef>
                <a:spcPts val="0"/>
              </a:spcBef>
            </a:pPr>
            <a:r>
              <a:rPr lang="en-US" sz="3700" dirty="0"/>
              <a:t>Which island should you choose?</a:t>
            </a:r>
          </a:p>
          <a:p>
            <a:pPr marL="0" indent="0">
              <a:lnSpc>
                <a:spcPct val="120000"/>
              </a:lnSpc>
              <a:spcBef>
                <a:spcPts val="0"/>
              </a:spcBef>
              <a:buNone/>
            </a:pPr>
            <a:endParaRPr lang="en-US" dirty="0"/>
          </a:p>
          <a:p>
            <a:pPr>
              <a:lnSpc>
                <a:spcPct val="120000"/>
              </a:lnSpc>
              <a:spcBef>
                <a:spcPts val="0"/>
              </a:spcBef>
            </a:pPr>
            <a:r>
              <a:rPr lang="en-US" dirty="0"/>
              <a:t>A.	Honshu 	 </a:t>
            </a:r>
          </a:p>
          <a:p>
            <a:pPr>
              <a:lnSpc>
                <a:spcPct val="120000"/>
              </a:lnSpc>
              <a:spcBef>
                <a:spcPts val="0"/>
              </a:spcBef>
            </a:pPr>
            <a:r>
              <a:rPr lang="en-US" dirty="0"/>
              <a:t>B.     Madagascar</a:t>
            </a:r>
          </a:p>
          <a:p>
            <a:pPr>
              <a:lnSpc>
                <a:spcPct val="120000"/>
              </a:lnSpc>
              <a:spcBef>
                <a:spcPts val="0"/>
              </a:spcBef>
            </a:pPr>
            <a:r>
              <a:rPr lang="en-US" dirty="0"/>
              <a:t>C.    	Iceland</a:t>
            </a:r>
          </a:p>
          <a:p>
            <a:pPr>
              <a:lnSpc>
                <a:spcPct val="120000"/>
              </a:lnSpc>
              <a:spcBef>
                <a:spcPts val="0"/>
              </a:spcBef>
            </a:pPr>
            <a:r>
              <a:rPr lang="en-US" dirty="0"/>
              <a:t>D.     Victoria Island</a:t>
            </a:r>
          </a:p>
          <a:p>
            <a:pPr>
              <a:lnSpc>
                <a:spcPct val="120000"/>
              </a:lnSpc>
              <a:spcBef>
                <a:spcPts val="0"/>
              </a:spcBef>
            </a:pPr>
            <a:endParaRPr lang="en-US"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839449" y="2414566"/>
            <a:ext cx="251834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1826" y="5630798"/>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2277" y="470161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8FEA1EB-0066-663C-AABE-1C6FFF845D65}"/>
              </a:ext>
              <a:ext uri="{C183D7F6-B498-43B3-948B-1728B52AA6E4}">
                <adec:decorative xmlns:adec="http://schemas.microsoft.com/office/drawing/2017/decorative" val="1"/>
              </a:ext>
            </a:extLst>
          </p:cNvPr>
          <p:cNvCxnSpPr>
            <a:cxnSpLocks/>
          </p:cNvCxnSpPr>
          <p:nvPr/>
        </p:nvCxnSpPr>
        <p:spPr>
          <a:xfrm flipH="1">
            <a:off x="6366821" y="2865792"/>
            <a:ext cx="344773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8C290418-5F47-BA40-E8E0-60088A3FE74A}"/>
              </a:ext>
              <a:ext uri="{C183D7F6-B498-43B3-948B-1728B52AA6E4}">
                <adec:decorative xmlns:adec="http://schemas.microsoft.com/office/drawing/2017/decorative" val="1"/>
              </a:ext>
            </a:extLst>
          </p:cNvPr>
          <p:cNvCxnSpPr/>
          <p:nvPr/>
        </p:nvCxnSpPr>
        <p:spPr>
          <a:xfrm flipH="1" flipV="1">
            <a:off x="1601826" y="5259871"/>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0D5FFBCD-F76C-071D-166E-D5234476C3E5}"/>
              </a:ext>
              <a:ext uri="{C183D7F6-B498-43B3-948B-1728B52AA6E4}">
                <adec:decorative xmlns:adec="http://schemas.microsoft.com/office/drawing/2017/decorative" val="1"/>
              </a:ext>
            </a:extLst>
          </p:cNvPr>
          <p:cNvCxnSpPr/>
          <p:nvPr/>
        </p:nvCxnSpPr>
        <p:spPr>
          <a:xfrm flipH="1">
            <a:off x="1601826" y="596973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FEFDA20E-F38F-D3D2-E772-3CEB2DEC4044}"/>
              </a:ext>
              <a:ext uri="{C183D7F6-B498-43B3-948B-1728B52AA6E4}">
                <adec:decorative xmlns:adec="http://schemas.microsoft.com/office/drawing/2017/decorative" val="1"/>
              </a:ext>
            </a:extLst>
          </p:cNvPr>
          <p:cNvCxnSpPr>
            <a:cxnSpLocks/>
          </p:cNvCxnSpPr>
          <p:nvPr/>
        </p:nvCxnSpPr>
        <p:spPr>
          <a:xfrm flipH="1">
            <a:off x="7311200" y="2414566"/>
            <a:ext cx="3961403"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561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9</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10</a:t>
            </a:r>
          </a:p>
        </p:txBody>
      </p:sp>
      <p:sp>
        <p:nvSpPr>
          <p:cNvPr id="3" name="Content Placeholder 2"/>
          <p:cNvSpPr>
            <a:spLocks noGrp="1"/>
          </p:cNvSpPr>
          <p:nvPr>
            <p:ph idx="1"/>
          </p:nvPr>
        </p:nvSpPr>
        <p:spPr>
          <a:xfrm>
            <a:off x="609600" y="990603"/>
            <a:ext cx="10972800" cy="5305422"/>
          </a:xfrm>
        </p:spPr>
        <p:txBody>
          <a:bodyPr>
            <a:normAutofit fontScale="850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Sisko</a:t>
            </a:r>
          </a:p>
          <a:p>
            <a:pPr>
              <a:lnSpc>
                <a:spcPct val="120000"/>
              </a:lnSpc>
              <a:spcBef>
                <a:spcPts val="0"/>
              </a:spcBef>
            </a:pPr>
            <a:r>
              <a:rPr lang="en-US" dirty="0"/>
              <a:t>D. 	Kathryn Janeway</a:t>
            </a:r>
          </a:p>
          <a:p>
            <a:pPr>
              <a:lnSpc>
                <a:spcPct val="120000"/>
              </a:lnSpc>
              <a:spcBef>
                <a:spcPts val="0"/>
              </a:spcBef>
            </a:pPr>
            <a:endParaRPr lang="en-US" dirty="0"/>
          </a:p>
        </p:txBody>
      </p:sp>
      <p:cxnSp>
        <p:nvCxnSpPr>
          <p:cNvPr id="7" name="Straight Connector 6">
            <a:extLst>
              <a:ext uri="{C183D7F6-B498-43B3-948B-1728B52AA6E4}">
                <adec:decorative xmlns:adec="http://schemas.microsoft.com/office/drawing/2017/decorative" val="1"/>
              </a:ext>
            </a:extLst>
          </p:cNvPr>
          <p:cNvCxnSpPr/>
          <p:nvPr/>
        </p:nvCxnSpPr>
        <p:spPr>
          <a:xfrm flipH="1">
            <a:off x="1602199" y="493307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558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5158524" y="2907648"/>
            <a:ext cx="39981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6299200" y="3327400"/>
            <a:ext cx="415290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CD29214E-8C33-5271-7470-770C7D41385B}"/>
              </a:ext>
              <a:ext uri="{C183D7F6-B498-43B3-948B-1728B52AA6E4}">
                <adec:decorative xmlns:adec="http://schemas.microsoft.com/office/drawing/2017/decorative" val="1"/>
              </a:ext>
            </a:extLst>
          </p:cNvPr>
          <p:cNvCxnSpPr/>
          <p:nvPr/>
        </p:nvCxnSpPr>
        <p:spPr>
          <a:xfrm flipH="1">
            <a:off x="1633986" y="61078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39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80">
                                          <p:stCondLst>
                                            <p:cond delay="0"/>
                                          </p:stCondLst>
                                        </p:cTn>
                                        <p:tgtEl>
                                          <p:spTgt spid="17"/>
                                        </p:tgtEl>
                                      </p:cBhvr>
                                    </p:animEffect>
                                    <p:anim calcmode="lin" valueType="num">
                                      <p:cBhvr>
                                        <p:cTn id="2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5" dur="26">
                                          <p:stCondLst>
                                            <p:cond delay="650"/>
                                          </p:stCondLst>
                                        </p:cTn>
                                        <p:tgtEl>
                                          <p:spTgt spid="17"/>
                                        </p:tgtEl>
                                      </p:cBhvr>
                                      <p:to x="100000" y="60000"/>
                                    </p:animScale>
                                    <p:animScale>
                                      <p:cBhvr>
                                        <p:cTn id="26" dur="166" decel="50000">
                                          <p:stCondLst>
                                            <p:cond delay="676"/>
                                          </p:stCondLst>
                                        </p:cTn>
                                        <p:tgtEl>
                                          <p:spTgt spid="17"/>
                                        </p:tgtEl>
                                      </p:cBhvr>
                                      <p:to x="100000" y="100000"/>
                                    </p:animScale>
                                    <p:animScale>
                                      <p:cBhvr>
                                        <p:cTn id="27" dur="26">
                                          <p:stCondLst>
                                            <p:cond delay="1312"/>
                                          </p:stCondLst>
                                        </p:cTn>
                                        <p:tgtEl>
                                          <p:spTgt spid="17"/>
                                        </p:tgtEl>
                                      </p:cBhvr>
                                      <p:to x="100000" y="80000"/>
                                    </p:animScale>
                                    <p:animScale>
                                      <p:cBhvr>
                                        <p:cTn id="28" dur="166" decel="50000">
                                          <p:stCondLst>
                                            <p:cond delay="1338"/>
                                          </p:stCondLst>
                                        </p:cTn>
                                        <p:tgtEl>
                                          <p:spTgt spid="17"/>
                                        </p:tgtEl>
                                      </p:cBhvr>
                                      <p:to x="100000" y="100000"/>
                                    </p:animScale>
                                    <p:animScale>
                                      <p:cBhvr>
                                        <p:cTn id="29" dur="26">
                                          <p:stCondLst>
                                            <p:cond delay="1642"/>
                                          </p:stCondLst>
                                        </p:cTn>
                                        <p:tgtEl>
                                          <p:spTgt spid="17"/>
                                        </p:tgtEl>
                                      </p:cBhvr>
                                      <p:to x="100000" y="90000"/>
                                    </p:animScale>
                                    <p:animScale>
                                      <p:cBhvr>
                                        <p:cTn id="30" dur="166" decel="50000">
                                          <p:stCondLst>
                                            <p:cond delay="1668"/>
                                          </p:stCondLst>
                                        </p:cTn>
                                        <p:tgtEl>
                                          <p:spTgt spid="17"/>
                                        </p:tgtEl>
                                      </p:cBhvr>
                                      <p:to x="100000" y="100000"/>
                                    </p:animScale>
                                    <p:animScale>
                                      <p:cBhvr>
                                        <p:cTn id="31" dur="26">
                                          <p:stCondLst>
                                            <p:cond delay="1808"/>
                                          </p:stCondLst>
                                        </p:cTn>
                                        <p:tgtEl>
                                          <p:spTgt spid="17"/>
                                        </p:tgtEl>
                                      </p:cBhvr>
                                      <p:to x="100000" y="95000"/>
                                    </p:animScale>
                                    <p:animScale>
                                      <p:cBhvr>
                                        <p:cTn id="32" dur="166" decel="50000">
                                          <p:stCondLst>
                                            <p:cond delay="1834"/>
                                          </p:stCondLst>
                                        </p:cTn>
                                        <p:tgtEl>
                                          <p:spTgt spid="17"/>
                                        </p:tgtEl>
                                      </p:cBhvr>
                                      <p:to x="100000" y="100000"/>
                                    </p:animScale>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44</a:t>
            </a:fld>
            <a:endParaRPr lang="en-US" dirty="0"/>
          </a:p>
        </p:txBody>
      </p:sp>
      <p:sp>
        <p:nvSpPr>
          <p:cNvPr id="6" name="Title 4"/>
          <p:cNvSpPr txBox="1">
            <a:spLocks/>
          </p:cNvSpPr>
          <p:nvPr/>
        </p:nvSpPr>
        <p:spPr>
          <a:xfrm>
            <a:off x="446410" y="1116702"/>
            <a:ext cx="11604075"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3200" b="0" dirty="0">
                <a:solidFill>
                  <a:schemeClr val="tx1"/>
                </a:solidFill>
                <a:latin typeface="+mn-lt"/>
                <a:hlinkClick r:id="rId3"/>
              </a:rPr>
              <a:t>sqltact.com/2012/04/certification-exams-from-other-side.html</a:t>
            </a:r>
          </a:p>
          <a:p>
            <a:pPr marL="285750" indent="-285750">
              <a:buFont typeface="Arial" panose="020B0604020202020204" pitchFamily="34" charset="0"/>
              <a:buChar char="•"/>
            </a:pPr>
            <a:r>
              <a:rPr lang="en-US" sz="3200" b="0" dirty="0">
                <a:solidFill>
                  <a:schemeClr val="tx1"/>
                </a:solidFill>
                <a:latin typeface="+mn-lt"/>
                <a:hlinkClick r:id="rId3"/>
              </a:rPr>
              <a:t>sqltact.com/2016/07/training-to-do-list-for-new-dba.html</a:t>
            </a:r>
          </a:p>
          <a:p>
            <a:pPr marL="285750" indent="-285750">
              <a:buFont typeface="Arial" panose="020B0604020202020204" pitchFamily="34" charset="0"/>
              <a:buChar char="•"/>
            </a:pPr>
            <a:r>
              <a:rPr lang="en-US" sz="3200" b="0" dirty="0">
                <a:solidFill>
                  <a:schemeClr val="tx1"/>
                </a:solidFill>
                <a:latin typeface="+mn-lt"/>
                <a:hlinkClick r:id="rId3"/>
              </a:rPr>
              <a:t>sqltact.com/2023/01/so-youre-considering-pursuing.html</a:t>
            </a:r>
          </a:p>
          <a:p>
            <a:pPr marL="285750" indent="-285750">
              <a:buFont typeface="Arial" panose="020B0604020202020204" pitchFamily="34" charset="0"/>
              <a:buChar char="•"/>
            </a:pPr>
            <a:endParaRPr lang="en-US" sz="2800" b="0" dirty="0">
              <a:solidFill>
                <a:schemeClr val="tx1"/>
              </a:solidFill>
              <a:latin typeface="+mn-lt"/>
              <a:hlinkClick r:id="rId4"/>
            </a:endParaRPr>
          </a:p>
          <a:p>
            <a:pPr marL="285750" indent="-285750">
              <a:buFont typeface="Arial" panose="020B0604020202020204" pitchFamily="34" charset="0"/>
              <a:buChar char="•"/>
            </a:pPr>
            <a:r>
              <a:rPr lang="en-US" sz="2400" b="0" dirty="0">
                <a:hlinkClick r:id="rId5"/>
              </a:rPr>
              <a:t>learn.microsoft.com/certifications/</a:t>
            </a:r>
          </a:p>
          <a:p>
            <a:pPr marL="285750" indent="-285750">
              <a:buFont typeface="Arial" panose="020B0604020202020204" pitchFamily="34" charset="0"/>
              <a:buChar char="•"/>
            </a:pPr>
            <a:r>
              <a:rPr lang="en-US" sz="2400" b="0" dirty="0">
                <a:hlinkClick r:id="rId6"/>
              </a:rPr>
              <a:t>learn.microsoft.com/certifications/posts/new-role-based-certification-and-training-is-here</a:t>
            </a:r>
            <a:endParaRPr lang="en-US" sz="2400" b="0" dirty="0"/>
          </a:p>
          <a:p>
            <a:pPr marL="285750" indent="-285750">
              <a:buFont typeface="Arial" panose="020B0604020202020204" pitchFamily="34" charset="0"/>
              <a:buChar char="•"/>
            </a:pPr>
            <a:r>
              <a:rPr lang="en-US" sz="2400" b="0" dirty="0">
                <a:hlinkClick r:id="rId7"/>
              </a:rPr>
              <a:t>learn.microsoft.com/certifications/posts/skill-up-and-stand-out-with-new-role-based-training-and-certification</a:t>
            </a:r>
          </a:p>
          <a:p>
            <a:pPr marL="285750" indent="-285750">
              <a:buFont typeface="Arial" panose="020B0604020202020204" pitchFamily="34" charset="0"/>
              <a:buChar char="•"/>
            </a:pPr>
            <a:r>
              <a:rPr lang="en-US" sz="2400" b="0" dirty="0">
                <a:hlinkClick r:id="rId7"/>
              </a:rPr>
              <a:t>learn.microsoft.com/certifications/exams/az-900</a:t>
            </a:r>
            <a:endParaRPr lang="en-US" sz="2400" b="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3600" dirty="0"/>
              <a:t>Microsoft Learn Blog: </a:t>
            </a:r>
            <a:r>
              <a:rPr lang="en-US" sz="3600" b="0" dirty="0">
                <a:hlinkClick r:id="rId8"/>
              </a:rPr>
              <a:t>https://aka.ms/MicrosoftLearnBlog</a:t>
            </a:r>
            <a:endParaRPr lang="en-US" sz="36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44" y="3829914"/>
            <a:ext cx="2383473" cy="290951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970649" y="2678778"/>
            <a:ext cx="6095907" cy="1754326"/>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65431"/>
            <a:ext cx="2544817" cy="31810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9DE503C-EB8F-2D39-555F-0AC491F3E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8625" y="247980"/>
            <a:ext cx="2570521" cy="318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3073" y="2377342"/>
            <a:ext cx="4698927" cy="3805995"/>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Senior Content Dev, Microsoft Database Docs, Azure SQL DB lead</a:t>
            </a:r>
          </a:p>
          <a:p>
            <a:pPr>
              <a:lnSpc>
                <a:spcPct val="120000"/>
              </a:lnSpc>
            </a:pPr>
            <a:r>
              <a:rPr lang="en-US" sz="2222" dirty="0">
                <a:solidFill>
                  <a:schemeClr val="tx1"/>
                </a:solidFill>
                <a:latin typeface="Roboto" panose="02000000000000000000" pitchFamily="2" charset="0"/>
                <a:ea typeface="Roboto" panose="02000000000000000000" pitchFamily="2" charset="0"/>
              </a:rPr>
              <a:t>Former DBA Consultant, Manager</a:t>
            </a:r>
          </a:p>
          <a:p>
            <a:pPr>
              <a:lnSpc>
                <a:spcPct val="120000"/>
              </a:lnSpc>
            </a:pPr>
            <a:r>
              <a:rPr lang="en-US" sz="2222" dirty="0">
                <a:solidFill>
                  <a:schemeClr val="tx1"/>
                </a:solidFill>
                <a:latin typeface="Roboto" panose="02000000000000000000" pitchFamily="2" charset="0"/>
                <a:ea typeface="Roboto" panose="02000000000000000000" pitchFamily="2" charset="0"/>
              </a:rPr>
              <a:t>MS Cert exam SME </a:t>
            </a:r>
          </a:p>
          <a:p>
            <a:pPr>
              <a:lnSpc>
                <a:spcPct val="120000"/>
              </a:lnSpc>
            </a:pPr>
            <a:r>
              <a:rPr lang="en-US" sz="2222" dirty="0">
                <a:solidFill>
                  <a:schemeClr val="tx1"/>
                </a:solidFill>
                <a:latin typeface="Roboto" panose="02000000000000000000" pitchFamily="2" charset="0"/>
                <a:ea typeface="Roboto" panose="02000000000000000000" pitchFamily="2" charset="0"/>
              </a:rPr>
              <a:t>Former MSFT MVP, Data Platform </a:t>
            </a:r>
          </a:p>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2019, 2022. </a:t>
            </a:r>
          </a:p>
        </p:txBody>
      </p:sp>
      <p:sp>
        <p:nvSpPr>
          <p:cNvPr id="157" name="Text Placeholder 156"/>
          <p:cNvSpPr>
            <a:spLocks noGrp="1"/>
          </p:cNvSpPr>
          <p:nvPr>
            <p:ph type="body" sz="quarter" idx="18"/>
          </p:nvPr>
        </p:nvSpPr>
        <p:spPr>
          <a:xfrm>
            <a:off x="1216475" y="5248000"/>
            <a:ext cx="4326538" cy="349246"/>
          </a:xfrm>
        </p:spPr>
        <p:txBody>
          <a:bodyPr>
            <a:noAutofit/>
          </a:bodyPr>
          <a:lstStyle/>
          <a:p>
            <a:r>
              <a:rPr lang="en-US" sz="2400" dirty="0">
                <a:solidFill>
                  <a:schemeClr val="tx1"/>
                </a:solidFill>
                <a:latin typeface="Roboto" panose="02000000000000000000" pitchFamily="2" charset="0"/>
                <a:ea typeface="Roboto" panose="02000000000000000000" pitchFamily="2" charset="0"/>
              </a:rPr>
              <a:t>linkedin.com/in/williamdassaf</a:t>
            </a:r>
          </a:p>
        </p:txBody>
      </p:sp>
      <p:grpSp>
        <p:nvGrpSpPr>
          <p:cNvPr id="94" name="Group 93">
            <a:extLst>
              <a:ext uri="{C183D7F6-B498-43B3-948B-1728B52AA6E4}">
                <adec:decorative xmlns:adec="http://schemas.microsoft.com/office/drawing/2017/decorative" val="1"/>
              </a:ext>
            </a:extLst>
          </p:cNvPr>
          <p:cNvGrpSpPr/>
          <p:nvPr/>
        </p:nvGrpSpPr>
        <p:grpSpPr>
          <a:xfrm>
            <a:off x="820219" y="5269559"/>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dirty="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dirty="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dirty="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76890" y="4451544"/>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3200" dirty="0">
                <a:solidFill>
                  <a:schemeClr val="tx1"/>
                </a:solidFill>
                <a:latin typeface="Roboto" panose="02000000000000000000" pitchFamily="2" charset="0"/>
                <a:ea typeface="Roboto" panose="02000000000000000000" pitchFamily="2" charset="0"/>
              </a:rPr>
              <a:t>SQLTact.com</a:t>
            </a:r>
            <a:endParaRPr lang="en-US" sz="32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20219" y="4489979"/>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135" y="4561464"/>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a:xfrm>
            <a:off x="609599" y="990603"/>
            <a:ext cx="11332029" cy="5867397"/>
          </a:xfrm>
        </p:spPr>
        <p:txBody>
          <a:bodyPr>
            <a:normAutofit lnSpcReduction="10000"/>
          </a:bodyPr>
          <a:lstStyle/>
          <a:p>
            <a:r>
              <a:rPr lang="en-US" sz="3200" dirty="0"/>
              <a:t>Certified employees are </a:t>
            </a:r>
            <a:r>
              <a:rPr lang="en-US" sz="3200" b="1" dirty="0"/>
              <a:t>17% more productive</a:t>
            </a:r>
            <a:r>
              <a:rPr lang="en-US" sz="3200" dirty="0"/>
              <a:t>.</a:t>
            </a:r>
          </a:p>
          <a:p>
            <a:r>
              <a:rPr lang="en-US" sz="3200" dirty="0"/>
              <a:t>Certified </a:t>
            </a:r>
            <a:r>
              <a:rPr lang="en-US" sz="3200" b="1" dirty="0"/>
              <a:t>reduce unplanned downtime </a:t>
            </a:r>
            <a:r>
              <a:rPr lang="en-US" sz="3200" dirty="0"/>
              <a:t>by 56%.</a:t>
            </a:r>
          </a:p>
          <a:p>
            <a:r>
              <a:rPr lang="en-US" sz="3200" dirty="0"/>
              <a:t>Certified employees are generally more satisfied with their jobs and </a:t>
            </a:r>
            <a:r>
              <a:rPr lang="en-US" sz="3200" b="1" dirty="0"/>
              <a:t>enjoy tenures that are 15% longer </a:t>
            </a:r>
            <a:r>
              <a:rPr lang="en-US" sz="3200" dirty="0"/>
              <a:t>than uncertified.</a:t>
            </a:r>
          </a:p>
          <a:p>
            <a:r>
              <a:rPr lang="en-US" sz="3200" dirty="0"/>
              <a:t>60% of employers use certs to </a:t>
            </a:r>
            <a:r>
              <a:rPr lang="en-US" sz="3200" b="1" dirty="0"/>
              <a:t>confirm</a:t>
            </a:r>
            <a:r>
              <a:rPr lang="en-US" sz="3200" dirty="0"/>
              <a:t> expertise.</a:t>
            </a:r>
          </a:p>
          <a:p>
            <a:r>
              <a:rPr lang="en-US" sz="3200" dirty="0"/>
              <a:t>Certified IT Pros get </a:t>
            </a:r>
            <a:r>
              <a:rPr lang="en-US" sz="3200" b="1" dirty="0"/>
              <a:t>promoted 50% faster </a:t>
            </a:r>
            <a:r>
              <a:rPr lang="en-US" sz="3200" dirty="0"/>
              <a:t>than non-certified.</a:t>
            </a:r>
          </a:p>
          <a:p>
            <a:r>
              <a:rPr lang="en-US" sz="3200" b="1" dirty="0"/>
              <a:t>70% of newly-certified IT Pros achieved their exam goal</a:t>
            </a:r>
            <a:r>
              <a:rPr lang="en-US" sz="3200" dirty="0"/>
              <a:t>: new job, higher pay, or promotion. </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r>
              <a:rPr lang="en-US" sz="1000" dirty="0"/>
              <a:t>MICROSOFT CERTIFICATIONS DATA SHEET Ten reasons to earn a Microsoft Certification </a:t>
            </a:r>
            <a:r>
              <a:rPr lang="en-US" sz="1000" dirty="0">
                <a:hlinkClick r:id="rId5"/>
              </a:rPr>
              <a:t>https://query.prod.cms.rt.microsoft.com/cms/api/am/binary/RE4FRd2</a:t>
            </a:r>
            <a:endParaRPr lang="en-US" sz="1000" dirty="0"/>
          </a:p>
          <a:p>
            <a:pPr marL="0" indent="0">
              <a:buNone/>
            </a:pPr>
            <a:r>
              <a:rPr lang="en-US" sz="1000" dirty="0"/>
              <a:t>2021 Value of IT Certification Report: </a:t>
            </a:r>
            <a:r>
              <a:rPr lang="en-US" sz="1000" dirty="0">
                <a:hlinkClick r:id="rId6"/>
              </a:rPr>
              <a:t>https://home.pearsonvue.com/voc/2021-report</a:t>
            </a:r>
            <a:r>
              <a:rPr lang="en-US" sz="1000" dirty="0"/>
              <a:t> </a:t>
            </a:r>
          </a:p>
          <a:p>
            <a:pPr marL="0" indent="0">
              <a:buNone/>
            </a:pP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exams for?</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600" dirty="0"/>
              <a:t>Many Microsoft exams are designed to test </a:t>
            </a:r>
            <a:r>
              <a:rPr lang="en-US" sz="3600" b="1" dirty="0"/>
              <a:t>experience</a:t>
            </a:r>
            <a:r>
              <a:rPr lang="en-US" sz="3600" dirty="0"/>
              <a:t>.</a:t>
            </a:r>
          </a:p>
          <a:p>
            <a:pPr>
              <a:lnSpc>
                <a:spcPct val="100000"/>
              </a:lnSpc>
            </a:pPr>
            <a:r>
              <a:rPr lang="en-US" sz="3600" dirty="0"/>
              <a:t>But 900-level exams are for students and newcomers. </a:t>
            </a:r>
          </a:p>
          <a:p>
            <a:pPr lvl="1">
              <a:lnSpc>
                <a:spcPct val="100000"/>
              </a:lnSpc>
            </a:pPr>
            <a:r>
              <a:rPr lang="en-US" sz="3200" dirty="0"/>
              <a:t>All providers have similar fundamentals exams to drive skills adoption in their platforms or technologies.</a:t>
            </a:r>
          </a:p>
          <a:p>
            <a:pPr lvl="1">
              <a:lnSpc>
                <a:spcPct val="100000"/>
              </a:lnSpc>
            </a:pPr>
            <a:r>
              <a:rPr lang="en-US" sz="3200" dirty="0"/>
              <a:t>I recommended AZ-900 for anyone who deals with Azure.</a:t>
            </a:r>
          </a:p>
          <a:p>
            <a:pPr>
              <a:lnSpc>
                <a:spcPct val="100000"/>
              </a:lnSpc>
            </a:pPr>
            <a:r>
              <a:rPr lang="en-US" sz="3600" dirty="0"/>
              <a:t>More advanced exams: for experienced professionals.</a:t>
            </a:r>
          </a:p>
          <a:p>
            <a:pPr>
              <a:lnSpc>
                <a:spcPct val="100000"/>
              </a:lnSpc>
            </a:pPr>
            <a:r>
              <a:rPr lang="en-US" sz="3600" dirty="0"/>
              <a:t>Don’t have unrealistic expectations at entry level.</a:t>
            </a:r>
          </a:p>
          <a:p>
            <a:pPr lvl="1">
              <a:lnSpc>
                <a:spcPct val="100000"/>
              </a:lnSpc>
            </a:pPr>
            <a:r>
              <a:rPr lang="en-US" sz="3200" dirty="0"/>
              <a:t>Employers should pay exam fees, even if they fail. </a:t>
            </a:r>
          </a:p>
          <a:p>
            <a:pPr lvl="1">
              <a:lnSpc>
                <a:spcPct val="100000"/>
              </a:lnSpc>
            </a:pPr>
            <a:r>
              <a:rPr lang="en-US" sz="3200" dirty="0"/>
              <a:t>Incentivize taking exams for the right reasons, enable their preparation with resources.</a:t>
            </a:r>
          </a:p>
          <a:p>
            <a:pPr>
              <a:lnSpc>
                <a:spcPct val="100000"/>
              </a:lnSpc>
            </a:pPr>
            <a:endParaRPr lang="en-US" sz="36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Certifications for SQL DBAs</a:t>
            </a:r>
          </a:p>
        </p:txBody>
      </p:sp>
      <p:sp>
        <p:nvSpPr>
          <p:cNvPr id="3" name="Content Placeholder 2"/>
          <p:cNvSpPr>
            <a:spLocks noGrp="1"/>
          </p:cNvSpPr>
          <p:nvPr>
            <p:ph idx="1"/>
          </p:nvPr>
        </p:nvSpPr>
        <p:spPr>
          <a:xfrm>
            <a:off x="95251" y="990604"/>
            <a:ext cx="12011868" cy="5381622"/>
          </a:xfrm>
        </p:spPr>
        <p:txBody>
          <a:bodyPr>
            <a:noAutofit/>
          </a:bodyPr>
          <a:lstStyle/>
          <a:p>
            <a:pPr marL="0" indent="0">
              <a:lnSpc>
                <a:spcPct val="100000"/>
              </a:lnSpc>
              <a:buNone/>
            </a:pPr>
            <a:r>
              <a:rPr lang="pt-BR" dirty="0"/>
              <a:t>Recommended exams:</a:t>
            </a:r>
          </a:p>
          <a:p>
            <a:pPr>
              <a:lnSpc>
                <a:spcPct val="100000"/>
              </a:lnSpc>
            </a:pPr>
            <a:r>
              <a:rPr lang="pt-BR" dirty="0"/>
              <a:t>Exam </a:t>
            </a:r>
            <a:r>
              <a:rPr lang="pt-BR" b="1" dirty="0"/>
              <a:t>AZ-900:</a:t>
            </a:r>
            <a:r>
              <a:rPr lang="pt-BR" dirty="0"/>
              <a:t> Azure Fundamentals</a:t>
            </a:r>
          </a:p>
          <a:p>
            <a:pPr>
              <a:lnSpc>
                <a:spcPct val="100000"/>
              </a:lnSpc>
            </a:pPr>
            <a:r>
              <a:rPr lang="pt-BR" dirty="0"/>
              <a:t>Exam </a:t>
            </a:r>
            <a:r>
              <a:rPr lang="pt-BR" b="1" dirty="0"/>
              <a:t>DP-900:</a:t>
            </a:r>
            <a:r>
              <a:rPr lang="pt-BR" dirty="0"/>
              <a:t> Azure Data Fundamentals</a:t>
            </a:r>
          </a:p>
          <a:p>
            <a:pPr>
              <a:lnSpc>
                <a:spcPct val="100000"/>
              </a:lnSpc>
            </a:pPr>
            <a:r>
              <a:rPr lang="en-US" dirty="0"/>
              <a:t>Exam </a:t>
            </a:r>
            <a:r>
              <a:rPr lang="en-US" b="1" dirty="0"/>
              <a:t>DP-300: </a:t>
            </a:r>
            <a:r>
              <a:rPr lang="en-US" dirty="0"/>
              <a:t>Azure Database Administrator</a:t>
            </a:r>
            <a:br>
              <a:rPr lang="en-US" dirty="0"/>
            </a:br>
            <a:endParaRPr lang="en-US" dirty="0"/>
          </a:p>
          <a:p>
            <a:pPr marL="0" indent="0">
              <a:lnSpc>
                <a:spcPct val="100000"/>
              </a:lnSpc>
              <a:buNone/>
            </a:pPr>
            <a:r>
              <a:rPr lang="en-US" dirty="0"/>
              <a:t>More:</a:t>
            </a:r>
          </a:p>
          <a:p>
            <a:pPr>
              <a:lnSpc>
                <a:spcPct val="100000"/>
              </a:lnSpc>
            </a:pPr>
            <a:r>
              <a:rPr lang="en-US" dirty="0"/>
              <a:t>Exam </a:t>
            </a:r>
            <a:r>
              <a:rPr lang="en-US" b="1" dirty="0"/>
              <a:t>DP-203:</a:t>
            </a:r>
            <a:r>
              <a:rPr lang="en-US" dirty="0"/>
              <a:t> Azure Data Engineer</a:t>
            </a:r>
          </a:p>
          <a:p>
            <a:pPr>
              <a:lnSpc>
                <a:spcPct val="100000"/>
              </a:lnSpc>
            </a:pPr>
            <a:r>
              <a:rPr lang="en-US" dirty="0"/>
              <a:t>Exam </a:t>
            </a:r>
            <a:r>
              <a:rPr lang="en-US" b="1" dirty="0"/>
              <a:t>DP-600:</a:t>
            </a:r>
            <a:r>
              <a:rPr lang="en-US" dirty="0"/>
              <a:t> Fabric Analytics Engineer </a:t>
            </a:r>
            <a:r>
              <a:rPr lang="en-US" dirty="0">
                <a:solidFill>
                  <a:srgbClr val="FF0000"/>
                </a:solidFill>
              </a:rPr>
              <a:t>&lt;- New</a:t>
            </a:r>
          </a:p>
          <a:p>
            <a:pPr marL="0" indent="0">
              <a:lnSpc>
                <a:spcPct val="100000"/>
              </a:lnSpc>
              <a:buNone/>
            </a:pPr>
            <a:endParaRPr lang="en-US" dirty="0"/>
          </a:p>
          <a:p>
            <a:pPr marL="0" indent="0">
              <a:lnSpc>
                <a:spcPct val="100000"/>
              </a:lnSpc>
              <a:buNone/>
            </a:pPr>
            <a:endParaRPr lang="en-US" sz="3200" b="1" dirty="0"/>
          </a:p>
        </p:txBody>
      </p:sp>
      <p:sp>
        <p:nvSpPr>
          <p:cNvPr id="9" name="TextBox 8">
            <a:extLst>
              <a:ext uri="{FF2B5EF4-FFF2-40B4-BE49-F238E27FC236}">
                <a16:creationId xmlns:a16="http://schemas.microsoft.com/office/drawing/2014/main" id="{BA8ED2C2-1F94-E989-9AA4-059963D00D29}"/>
              </a:ext>
            </a:extLst>
          </p:cNvPr>
          <p:cNvSpPr txBox="1"/>
          <p:nvPr/>
        </p:nvSpPr>
        <p:spPr>
          <a:xfrm>
            <a:off x="4734838" y="5575005"/>
            <a:ext cx="7778663" cy="584775"/>
          </a:xfrm>
          <a:prstGeom prst="rect">
            <a:avLst/>
          </a:prstGeom>
          <a:noFill/>
        </p:spPr>
        <p:txBody>
          <a:bodyPr wrap="square">
            <a:spAutoFit/>
          </a:bodyPr>
          <a:lstStyle/>
          <a:p>
            <a:r>
              <a:rPr lang="en-US" sz="3200" dirty="0">
                <a:hlinkClick r:id="rId3"/>
              </a:rPr>
              <a:t>learn.microsoft.com/certifications/browse</a:t>
            </a:r>
            <a:endParaRPr lang="en-US" sz="3200" dirty="0"/>
          </a:p>
        </p:txBody>
      </p:sp>
    </p:spTree>
    <p:extLst>
      <p:ext uri="{BB962C8B-B14F-4D97-AF65-F5344CB8AC3E}">
        <p14:creationId xmlns:p14="http://schemas.microsoft.com/office/powerpoint/2010/main" val="88131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762000"/>
          </a:xfrm>
        </p:spPr>
        <p:txBody>
          <a:bodyPr/>
          <a:lstStyle/>
          <a:p>
            <a:pPr algn="ctr"/>
            <a:r>
              <a:rPr lang="en-US" dirty="0"/>
              <a:t>Career Paths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6" name="Picture 5">
            <a:extLst>
              <a:ext uri="{FF2B5EF4-FFF2-40B4-BE49-F238E27FC236}">
                <a16:creationId xmlns:a16="http://schemas.microsoft.com/office/drawing/2014/main" id="{6C9E2E5F-4D97-85FE-6680-FB1DBA2C4F95}"/>
              </a:ext>
            </a:extLst>
          </p:cNvPr>
          <p:cNvPicPr>
            <a:picLocks noChangeAspect="1"/>
          </p:cNvPicPr>
          <p:nvPr/>
        </p:nvPicPr>
        <p:blipFill rotWithShape="1">
          <a:blip r:embed="rId3"/>
          <a:srcRect b="6666"/>
          <a:stretch/>
        </p:blipFill>
        <p:spPr>
          <a:xfrm>
            <a:off x="1685578" y="762000"/>
            <a:ext cx="8820844" cy="5597588"/>
          </a:xfrm>
          <a:prstGeom prst="rect">
            <a:avLst/>
          </a:prstGeom>
        </p:spPr>
      </p:pic>
      <p:sp>
        <p:nvSpPr>
          <p:cNvPr id="11" name="TextBox 10">
            <a:extLst>
              <a:ext uri="{FF2B5EF4-FFF2-40B4-BE49-F238E27FC236}">
                <a16:creationId xmlns:a16="http://schemas.microsoft.com/office/drawing/2014/main" id="{96B4EF0E-BDB3-E940-E66F-A0B4D6776518}"/>
              </a:ext>
            </a:extLst>
          </p:cNvPr>
          <p:cNvSpPr txBox="1"/>
          <p:nvPr/>
        </p:nvSpPr>
        <p:spPr>
          <a:xfrm>
            <a:off x="3976914" y="6432942"/>
            <a:ext cx="4238172" cy="369332"/>
          </a:xfrm>
          <a:prstGeom prst="rect">
            <a:avLst/>
          </a:prstGeom>
          <a:noFill/>
        </p:spPr>
        <p:txBody>
          <a:bodyPr wrap="square">
            <a:spAutoFit/>
          </a:bodyPr>
          <a:lstStyle/>
          <a:p>
            <a:r>
              <a:rPr lang="en-US" dirty="0">
                <a:hlinkClick r:id="rId4"/>
              </a:rPr>
              <a:t>learn.microsoft.com/training/career-paths/</a:t>
            </a:r>
            <a:endParaRPr lang="en-US" dirty="0"/>
          </a:p>
        </p:txBody>
      </p:sp>
    </p:spTree>
    <p:extLst>
      <p:ext uri="{BB962C8B-B14F-4D97-AF65-F5344CB8AC3E}">
        <p14:creationId xmlns:p14="http://schemas.microsoft.com/office/powerpoint/2010/main" val="2746587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Cert renewal</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9</a:t>
            </a:fld>
            <a:endParaRPr lang="en-US" dirty="0"/>
          </a:p>
        </p:txBody>
      </p:sp>
      <p:sp>
        <p:nvSpPr>
          <p:cNvPr id="6" name="Title 4"/>
          <p:cNvSpPr txBox="1">
            <a:spLocks/>
          </p:cNvSpPr>
          <p:nvPr/>
        </p:nvSpPr>
        <p:spPr>
          <a:xfrm>
            <a:off x="452312" y="1698970"/>
            <a:ext cx="6304088" cy="3720409"/>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b="0" dirty="0">
                <a:solidFill>
                  <a:schemeClr val="tx1"/>
                </a:solidFill>
                <a:latin typeface="+mn-lt"/>
              </a:rPr>
              <a:t>Some certs renew annually, with nothing but a free online self-paced assessment.</a:t>
            </a:r>
          </a:p>
          <a:p>
            <a:endParaRPr lang="en-US" b="0" dirty="0">
              <a:solidFill>
                <a:schemeClr val="tx1"/>
              </a:solidFill>
              <a:latin typeface="+mn-lt"/>
            </a:endParaRPr>
          </a:p>
          <a:p>
            <a:r>
              <a:rPr lang="en-US" b="0" dirty="0">
                <a:solidFill>
                  <a:schemeClr val="tx1"/>
                </a:solidFill>
                <a:latin typeface="+mn-lt"/>
              </a:rPr>
              <a:t>You can take the assessment multiple times to renew.</a:t>
            </a: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p:txBody>
      </p:sp>
      <p:pic>
        <p:nvPicPr>
          <p:cNvPr id="3" name="Picture 2">
            <a:extLst>
              <a:ext uri="{FF2B5EF4-FFF2-40B4-BE49-F238E27FC236}">
                <a16:creationId xmlns:a16="http://schemas.microsoft.com/office/drawing/2014/main" id="{79EFC3AC-F452-8353-FD71-704CA61BBF2D}"/>
              </a:ext>
            </a:extLst>
          </p:cNvPr>
          <p:cNvPicPr>
            <a:picLocks noChangeAspect="1"/>
          </p:cNvPicPr>
          <p:nvPr/>
        </p:nvPicPr>
        <p:blipFill>
          <a:blip r:embed="rId3"/>
          <a:stretch>
            <a:fillRect/>
          </a:stretch>
        </p:blipFill>
        <p:spPr>
          <a:xfrm>
            <a:off x="6869124" y="0"/>
            <a:ext cx="5322876" cy="6858000"/>
          </a:xfrm>
          <a:prstGeom prst="rect">
            <a:avLst/>
          </a:prstGeom>
        </p:spPr>
      </p:pic>
    </p:spTree>
    <p:extLst>
      <p:ext uri="{BB962C8B-B14F-4D97-AF65-F5344CB8AC3E}">
        <p14:creationId xmlns:p14="http://schemas.microsoft.com/office/powerpoint/2010/main" val="24156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8040</TotalTime>
  <Words>7204</Words>
  <Application>Microsoft Office PowerPoint</Application>
  <PresentationFormat>Widescreen</PresentationFormat>
  <Paragraphs>658</Paragraphs>
  <Slides>47</Slides>
  <Notes>38</Notes>
  <HiddenSlides>0</HiddenSlides>
  <MMClips>1</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47</vt:i4>
      </vt:variant>
    </vt:vector>
  </HeadingPairs>
  <TitlesOfParts>
    <vt:vector size="69"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Think Like a Certification Exam</vt:lpstr>
      <vt:lpstr>Pop Quiz</vt:lpstr>
      <vt:lpstr>Agenda</vt:lpstr>
      <vt:lpstr>What don’t I know?</vt:lpstr>
      <vt:lpstr>Certified Technology Professionals</vt:lpstr>
      <vt:lpstr>Who are exams for?</vt:lpstr>
      <vt:lpstr>Certifications for SQL DBAs</vt:lpstr>
      <vt:lpstr>Career Paths</vt:lpstr>
      <vt:lpstr>Cert renewal</vt:lpstr>
      <vt:lpstr>Cert exams? In this economy?</vt:lpstr>
      <vt:lpstr>What’s on a Cert Exam?</vt:lpstr>
      <vt:lpstr>New Microsoft resources</vt:lpstr>
      <vt:lpstr>Free practice exams</vt:lpstr>
      <vt:lpstr>Study by doing</vt:lpstr>
      <vt:lpstr>How To Prepare for Cert Exams</vt:lpstr>
      <vt:lpstr>Before and After the exam is live</vt:lpstr>
      <vt:lpstr>Constraints on Writers</vt:lpstr>
      <vt:lpstr>Fun With Grammar</vt:lpstr>
      <vt:lpstr>“Only”</vt:lpstr>
      <vt:lpstr>“Best Practices” are not in Exams</vt:lpstr>
      <vt:lpstr>Writing Distractors</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Understand construction to deconstruct</vt:lpstr>
      <vt:lpstr>Give it a Try</vt:lpstr>
      <vt:lpstr>Remember this?</vt:lpstr>
      <vt:lpstr>Question 2</vt:lpstr>
      <vt:lpstr>Question 3</vt:lpstr>
      <vt:lpstr>Question 4</vt:lpstr>
      <vt:lpstr>Question 5</vt:lpstr>
      <vt:lpstr>Question 6</vt:lpstr>
      <vt:lpstr>Question 7</vt:lpstr>
      <vt:lpstr>Question 8</vt:lpstr>
      <vt:lpstr>Question 9</vt:lpstr>
      <vt:lpstr>Question 10</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Assaf</cp:lastModifiedBy>
  <cp:revision>230</cp:revision>
  <dcterms:created xsi:type="dcterms:W3CDTF">2015-09-09T01:48:28Z</dcterms:created>
  <dcterms:modified xsi:type="dcterms:W3CDTF">2024-07-25T03:30:49Z</dcterms:modified>
</cp:coreProperties>
</file>